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modernComment_10B_0.xml" ContentType="application/vnd.ms-powerpoint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modernComment_10D_0.xml" ContentType="application/vnd.ms-powerpoint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omments/modernComment_115_0.xml" ContentType="application/vnd.ms-powerpoint.comments+xml"/>
  <Override PartName="/ppt/notesSlides/notesSlide23.xml" ContentType="application/vnd.openxmlformats-officedocument.presentationml.notesSlide+xml"/>
  <Override PartName="/ppt/comments/modernComment_116_0.xml" ContentType="application/vnd.ms-powerpoint.comments+xml"/>
  <Override PartName="/ppt/notesSlides/notesSlide24.xml" ContentType="application/vnd.openxmlformats-officedocument.presentationml.notesSlide+xml"/>
  <Override PartName="/ppt/comments/modernComment_117_0.xml" ContentType="application/vnd.ms-powerpoint.comment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omments/modernComment_11A_0.xml" ContentType="application/vnd.ms-powerpoint.comments+xml"/>
  <Override PartName="/ppt/notesSlides/notesSlide28.xml" ContentType="application/vnd.openxmlformats-officedocument.presentationml.notesSlide+xml"/>
  <Override PartName="/ppt/comments/modernComment_11B_0.xml" ContentType="application/vnd.ms-powerpoint.comment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omments/modernComment_11F_0.xml" ContentType="application/vnd.ms-powerpoint.comment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omments/modernComment_121_0.xml" ContentType="application/vnd.ms-powerpoint.comment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omments/modernComment_124_0.xml" ContentType="application/vnd.ms-powerpoint.comment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omments/modernComment_126_0.xml" ContentType="application/vnd.ms-powerpoint.comments+xml"/>
  <Override PartName="/ppt/notesSlides/notesSlide40.xml" ContentType="application/vnd.openxmlformats-officedocument.presentationml.notesSlide+xml"/>
  <Override PartName="/ppt/comments/modernComment_127_0.xml" ContentType="application/vnd.ms-powerpoint.comment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omments/modernComment_130_0.xml" ContentType="application/vnd.ms-powerpoint.comments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comments/modernComment_135_0.xml" ContentType="application/vnd.ms-powerpoint.comments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comments/modernComment_13A_0.xml" ContentType="application/vnd.ms-powerpoint.comments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comments/modernComment_13D_0.xml" ContentType="application/vnd.ms-powerpoint.comments+xml"/>
  <Override PartName="/ppt/notesSlides/notesSlide62.xml" ContentType="application/vnd.openxmlformats-officedocument.presentationml.notesSlide+xml"/>
  <Override PartName="/ppt/comments/modernComment_13E_0.xml" ContentType="application/vnd.ms-powerpoint.comments+xml"/>
  <Override PartName="/ppt/notesSlides/notesSlide63.xml" ContentType="application/vnd.openxmlformats-officedocument.presentationml.notesSlide+xml"/>
  <Override PartName="/ppt/comments/modernComment_13F_0.xml" ContentType="application/vnd.ms-powerpoint.comments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comments/modernComment_141_0.xml" ContentType="application/vnd.ms-powerpoint.comments+xml"/>
  <Override PartName="/ppt/notesSlides/notesSlide66.xml" ContentType="application/vnd.openxmlformats-officedocument.presentationml.notesSlide+xml"/>
  <Override PartName="/ppt/comments/modernComment_142_0.xml" ContentType="application/vnd.ms-powerpoint.comments+xml"/>
  <Override PartName="/ppt/notesSlides/notesSlide67.xml" ContentType="application/vnd.openxmlformats-officedocument.presentationml.notesSlide+xml"/>
  <Override PartName="/ppt/comments/modernComment_143_0.xml" ContentType="application/vnd.ms-powerpoint.comments+xml"/>
  <Override PartName="/ppt/notesSlides/notesSlide68.xml" ContentType="application/vnd.openxmlformats-officedocument.presentationml.notesSlide+xml"/>
  <Override PartName="/ppt/comments/modernComment_144_0.xml" ContentType="application/vnd.ms-powerpoint.comments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comments/modernComment_14C_0.xml" ContentType="application/vnd.ms-powerpoint.comments+xml"/>
  <Override PartName="/ppt/notesSlides/notesSlide77.xml" ContentType="application/vnd.openxmlformats-officedocument.presentationml.notesSlide+xml"/>
  <Override PartName="/ppt/comments/modernComment_14D_0.xml" ContentType="application/vnd.ms-powerpoint.comments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comments/modernComment_156_0.xml" ContentType="application/vnd.ms-powerpoint.comments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comments/modernComment_159_0.xml" ContentType="application/vnd.ms-powerpoint.comments+xml"/>
  <Override PartName="/ppt/notesSlides/notesSlide90.xml" ContentType="application/vnd.openxmlformats-officedocument.presentationml.notesSlide+xml"/>
  <Override PartName="/ppt/comments/modernComment_15A_0.xml" ContentType="application/vnd.ms-powerpoint.comments+xml"/>
  <Override PartName="/ppt/notesSlides/notesSlide91.xml" ContentType="application/vnd.openxmlformats-officedocument.presentationml.notesSlide+xml"/>
  <Override PartName="/ppt/comments/modernComment_15B_0.xml" ContentType="application/vnd.ms-powerpoint.comments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comments/modernComment_166_0.xml" ContentType="application/vnd.ms-powerpoint.comments+xml"/>
  <Override PartName="/ppt/notesSlides/notesSlide103.xml" ContentType="application/vnd.openxmlformats-officedocument.presentationml.notesSlide+xml"/>
  <Override PartName="/ppt/comments/modernComment_167_0.xml" ContentType="application/vnd.ms-powerpoint.comments+xml"/>
  <Override PartName="/ppt/notesSlides/notesSlide104.xml" ContentType="application/vnd.openxmlformats-officedocument.presentationml.notesSlide+xml"/>
  <Override PartName="/ppt/comments/modernComment_168_0.xml" ContentType="application/vnd.ms-powerpoint.comments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comments/modernComment_16A_0.xml" ContentType="application/vnd.ms-powerpoint.comments+xml"/>
  <Override PartName="/ppt/notesSlides/notesSlide107.xml" ContentType="application/vnd.openxmlformats-officedocument.presentationml.notesSlide+xml"/>
  <Override PartName="/ppt/comments/modernComment_16B_0.xml" ContentType="application/vnd.ms-powerpoint.comments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comments/modernComment_186_0.xml" ContentType="application/vnd.ms-powerpoint.comments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94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</p:sldIdLst>
  <p:sldSz cx="9144000" cy="5143500" type="screen16x9"/>
  <p:notesSz cx="6858000" cy="9144000"/>
  <p:embeddedFontLst>
    <p:embeddedFont>
      <p:font typeface="Lato" panose="020F0502020204030203" pitchFamily="34" charset="0"/>
      <p:regular r:id="rId141"/>
      <p:bold r:id="rId142"/>
      <p:italic r:id="rId143"/>
      <p:boldItalic r:id="rId144"/>
    </p:embeddedFont>
    <p:embeddedFont>
      <p:font typeface="Lato Black" panose="020F0502020204030203" pitchFamily="34" charset="0"/>
      <p:bold r:id="rId145"/>
      <p:boldItalic r:id="rId146"/>
    </p:embeddedFont>
    <p:embeddedFont>
      <p:font typeface="Raleway" pitchFamily="2" charset="0"/>
      <p:regular r:id="rId147"/>
      <p:bold r:id="rId148"/>
      <p:italic r:id="rId149"/>
      <p:boldItalic r:id="rId150"/>
    </p:embeddedFont>
    <p:embeddedFont>
      <p:font typeface="Roboto Mono" panose="00000009000000000000" pitchFamily="49" charset="0"/>
      <p:regular r:id="rId151"/>
      <p:bold r:id="rId152"/>
      <p:italic r:id="rId153"/>
      <p:boldItalic r:id="rId154"/>
    </p:embeddedFont>
    <p:embeddedFont>
      <p:font typeface="Roboto Mono SemiBold" panose="020B0604020202020204" charset="0"/>
      <p:regular r:id="rId155"/>
      <p:bold r:id="rId156"/>
      <p:italic r:id="rId157"/>
      <p:boldItalic r:id="rId1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3A971B-1FCA-8ADB-24DD-69A4726FC8D5}" name="Basma Hatem Farid Ahmed Elhoseny" initials="BHFAE" userId="S::basmahatem@stud.cu.edu.eg::7a14448e-3e14-46e2-850a-ab01ca1a88d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53" autoAdjust="0"/>
    <p:restoredTop sz="94660"/>
  </p:normalViewPr>
  <p:slideViewPr>
    <p:cSldViewPr snapToGrid="0">
      <p:cViewPr varScale="1">
        <p:scale>
          <a:sx n="85" d="100"/>
          <a:sy n="85" d="100"/>
        </p:scale>
        <p:origin x="564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9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font" Target="fonts/font10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notesMaster" Target="notesMasters/notesMaster1.xml"/><Relationship Id="rId145" Type="http://schemas.openxmlformats.org/officeDocument/2006/relationships/font" Target="fonts/font5.fntdata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font" Target="fonts/font11.fntdata"/><Relationship Id="rId156" Type="http://schemas.openxmlformats.org/officeDocument/2006/relationships/font" Target="fonts/font16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.fntdata"/><Relationship Id="rId14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17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2.fntdata"/><Relationship Id="rId163" Type="http://schemas.microsoft.com/office/2018/10/relationships/authors" Target="author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13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3.fntdata"/><Relationship Id="rId148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14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4.fntdata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font" Target="fonts/font15.fntdata"/></Relationships>
</file>

<file path=ppt/comments/modernComment_10B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2F780C0-BCC5-4196-B0EA-C27E19277789}" authorId="{003A971B-1FCA-8ADB-24DD-69A4726FC8D5}" created="2023-03-25T13:13:15.04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7"/>
      <ac:spMk id="204" creationId="{00000000-0000-0000-0000-000000000000}"/>
    </ac:deMkLst>
    <p188:txBody>
      <a:bodyPr/>
      <a:lstStyle/>
      <a:p>
        <a:r>
          <a:rPr lang="en-US"/>
          <a:t>Point has a location so the translation moves it but vector has direction not location so not affected by translation</a:t>
        </a:r>
      </a:p>
    </p188:txBody>
  </p188:cm>
</p188:cmLst>
</file>

<file path=ppt/comments/modernComment_10D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B7EF29C-10B3-42BA-95DC-CD4FFEABAE2F}" authorId="{003A971B-1FCA-8ADB-24DD-69A4726FC8D5}" created="2023-04-16T09:53:13.16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9"/>
      <ac:spMk id="215" creationId="{00000000-0000-0000-0000-000000000000}"/>
      <ac:txMk cp="52" len="23">
        <ac:context len="179" hash="3023862504"/>
      </ac:txMk>
    </ac:txMkLst>
    <p188:pos x="5761871" y="1264415"/>
    <p188:txBody>
      <a:bodyPr/>
      <a:lstStyle/>
      <a:p>
        <a:r>
          <a:rPr lang="en-US"/>
          <a:t>Point + vector as if I translated point </a:t>
        </a:r>
      </a:p>
    </p188:txBody>
  </p188:cm>
  <p188:cm id="{27FCF69D-9951-464A-B7DD-75F2C4C13089}" authorId="{003A971B-1FCA-8ADB-24DD-69A4726FC8D5}" created="2023-04-16T09:54:00.99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9"/>
      <ac:spMk id="215" creationId="{00000000-0000-0000-0000-000000000000}"/>
      <ac:txMk cp="76" len="23">
        <ac:context len="179" hash="3023862504"/>
      </ac:txMk>
    </ac:txMkLst>
    <p188:pos x="5760425" y="1738240"/>
    <p188:txBody>
      <a:bodyPr/>
      <a:lstStyle/>
      <a:p>
        <a:r>
          <a:rPr lang="en-US"/>
          <a:t>Translation in the opposite direction</a:t>
        </a:r>
      </a:p>
    </p188:txBody>
  </p188:cm>
  <p188:cm id="{B35F4915-7F22-4847-B577-80237873B058}" authorId="{003A971B-1FCA-8ADB-24DD-69A4726FC8D5}" created="2023-04-16T09:54:58.76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9"/>
      <ac:spMk id="215" creationId="{00000000-0000-0000-0000-000000000000}"/>
      <ac:txMk cp="126" len="25">
        <ac:context len="179" hash="3023862504"/>
      </ac:txMk>
    </ac:txMkLst>
    <p188:pos x="6022818" y="2716250"/>
    <p188:txBody>
      <a:bodyPr/>
      <a:lstStyle/>
      <a:p>
        <a:r>
          <a:rPr lang="en-US"/>
          <a:t>We got direction from one point to another which is the vector</a:t>
        </a:r>
      </a:p>
    </p188:txBody>
  </p188:cm>
</p188:cmLst>
</file>

<file path=ppt/comments/modernComment_115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70C8275-5C54-4AA2-817D-CBD1DB18F9F3}" authorId="{003A971B-1FCA-8ADB-24DD-69A4726FC8D5}" created="2023-04-16T10:18:43.99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77"/>
      <ac:spMk id="295" creationId="{00000000-0000-0000-0000-000000000000}"/>
    </ac:deMkLst>
    <p188:txBody>
      <a:bodyPr/>
      <a:lstStyle/>
      <a:p>
        <a:r>
          <a:rPr lang="en-US"/>
          <a:t>Refer to EX 11</a:t>
        </a:r>
      </a:p>
    </p188:txBody>
  </p188:cm>
  <p188:cm id="{54722B2E-E49A-4787-955F-831F4D92A121}" authorId="{003A971B-1FCA-8ADB-24DD-69A4726FC8D5}" created="2023-04-16T10:20:16.38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77"/>
      <ac:spMk id="301" creationId="{00000000-0000-0000-0000-000000000000}"/>
      <ac:txMk cp="6" len="19">
        <ac:context len="69" hash="3308246152"/>
      </ac:txMk>
    </ac:txMkLst>
    <p188:pos x="2184815" y="490041"/>
    <p188:txBody>
      <a:bodyPr/>
      <a:lstStyle/>
      <a:p>
        <a:r>
          <a:rPr lang="en-US"/>
          <a:t>Translation , Scaling , shearing, and Reflection are very easy 😃
Remember when you need to make rotation you had to calculate the sin and cosine which isn't human friendly</a:t>
        </a:r>
      </a:p>
    </p188:txBody>
  </p188:cm>
  <p188:cm id="{7A444089-A678-458E-AA4F-F01712AB6F7C}" authorId="{003A971B-1FCA-8ADB-24DD-69A4726FC8D5}" created="2023-04-16T10:23:19.55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77"/>
      <ac:spMk id="306" creationId="{00000000-0000-0000-0000-000000000000}"/>
      <ac:txMk cp="21" len="29">
        <ac:context len="82" hash="2750881339"/>
      </ac:txMk>
    </ac:txMkLst>
    <p188:pos x="3151517" y="707708"/>
    <p188:txBody>
      <a:bodyPr/>
      <a:lstStyle/>
      <a:p>
        <a:r>
          <a:rPr lang="en-US"/>
          <a:t>Because it doesn't cover shearing</a:t>
        </a:r>
      </a:p>
    </p188:txBody>
  </p188:cm>
  <p188:cm id="{DD24D107-DB87-4C05-BB68-5043ABC67C93}" authorId="{003A971B-1FCA-8ADB-24DD-69A4726FC8D5}" created="2023-04-16T10:23:56.30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77"/>
      <ac:spMk id="302" creationId="{00000000-0000-0000-0000-000000000000}"/>
      <ac:txMk cp="0" len="34">
        <ac:context len="35" hash="1685832951"/>
      </ac:txMk>
    </ac:txMkLst>
    <p188:pos x="3653240" y="223727"/>
    <p188:txBody>
      <a:bodyPr/>
      <a:lstStyle/>
      <a:p>
        <a:r>
          <a:rPr lang="en-US"/>
          <a:t>Ex that applies this is Blender it take the required values for rotation …. And generates the suitable Transformation Matrix ☺️</a:t>
        </a:r>
      </a:p>
    </p188:txBody>
  </p188:cm>
</p188:cmLst>
</file>

<file path=ppt/comments/modernComment_116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33F990A-243C-4A07-AB63-EB770AEFCF97}" authorId="{003A971B-1FCA-8ADB-24DD-69A4726FC8D5}" created="2023-04-16T10:25:19.19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78"/>
      <ac:spMk id="314" creationId="{00000000-0000-0000-0000-000000000000}"/>
      <ac:txMk cp="31" len="2">
        <ac:context len="42" hash="2791902838"/>
      </ac:txMk>
    </ac:txMkLst>
    <p188:pos x="4548707" y="824564"/>
    <p188:txBody>
      <a:bodyPr/>
      <a:lstStyle/>
      <a:p>
        <a:r>
          <a:rPr lang="en-US"/>
          <a:t>We only need 3 values</a:t>
        </a:r>
      </a:p>
    </p188:txBody>
  </p188:cm>
</p188:cmLst>
</file>

<file path=ppt/comments/modernComment_117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909557D-6381-4BE4-9998-237F997B3FBE}" authorId="{003A971B-1FCA-8ADB-24DD-69A4726FC8D5}" created="2023-04-16T10:27:28.61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79"/>
      <ac:spMk id="322" creationId="{00000000-0000-0000-0000-000000000000}"/>
    </ac:deMkLst>
    <p188:txBody>
      <a:bodyPr/>
      <a:lstStyle/>
      <a:p>
        <a:r>
          <a:rPr lang="en-US"/>
          <a:t>3D Vector
const glm::vec3&amp; translation = {0,0,0}</a:t>
        </a:r>
      </a:p>
    </p188:txBody>
  </p188:cm>
  <p188:cm id="{4B167B24-BEE4-49C9-89F7-4AF88EE1B15C}" authorId="{003A971B-1FCA-8ADB-24DD-69A4726FC8D5}" created="2023-04-16T10:27:50.53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79"/>
      <ac:spMk id="323" creationId="{00000000-0000-0000-0000-000000000000}"/>
    </ac:deMkLst>
    <p188:txBody>
      <a:bodyPr/>
      <a:lstStyle/>
      <a:p>
        <a:r>
          <a:rPr lang="en-US"/>
          <a:t>3D Vector
 const glm::vec3&amp; scale = {1,1,1}</a:t>
        </a:r>
      </a:p>
    </p188:txBody>
  </p188:cm>
</p188:cmLst>
</file>

<file path=ppt/comments/modernComment_11A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E054066-3722-4321-B945-5D133BAB129F}" authorId="{003A971B-1FCA-8ADB-24DD-69A4726FC8D5}" created="2023-04-16T10:31:07.23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82"/>
      <ac:spMk id="341" creationId="{00000000-0000-0000-0000-000000000000}"/>
      <ac:txMk cp="0" len="73">
        <ac:context len="74" hash="1347462824"/>
      </ac:txMk>
    </ac:txMkLst>
    <p188:pos x="8444750" y="276102"/>
    <p188:txBody>
      <a:bodyPr/>
      <a:lstStyle/>
      <a:p>
        <a:r>
          <a:rPr lang="en-US"/>
          <a:t>Gives it Yaw and Pitch and Roll values and it gives you the rotation matrix 😃</a:t>
        </a:r>
      </a:p>
    </p188:txBody>
  </p188:cm>
</p188:cmLst>
</file>

<file path=ppt/comments/modernComment_11B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48B24A6-2E49-4DE8-B9A5-9B5503A60798}" authorId="{003A971B-1FCA-8ADB-24DD-69A4726FC8D5}" created="2023-03-25T13:33:15.76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83"/>
      <ac:spMk id="349" creationId="{00000000-0000-0000-0000-000000000000}"/>
      <ac:txMk cp="70" len="11">
        <ac:context len="200" hash="3780820606"/>
      </ac:txMk>
    </ac:txMkLst>
    <p188:pos x="2658079" y="1598176"/>
    <p188:txBody>
      <a:bodyPr/>
      <a:lstStyle/>
      <a:p>
        <a:r>
          <a:rPr lang="en-US"/>
          <a:t>At a specific rotation a degree of freedom is lost</a:t>
        </a:r>
      </a:p>
    </p188:txBody>
  </p188:cm>
  <p188:cm id="{E924E830-4DA4-4519-919A-DA1A4E2EFCF5}" authorId="{003A971B-1FCA-8ADB-24DD-69A4726FC8D5}" created="2023-03-25T13:35:01.86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83"/>
      <ac:picMk id="347" creationId="{00000000-0000-0000-0000-000000000000}"/>
    </ac:deMkLst>
    <p188:txBody>
      <a:bodyPr/>
      <a:lstStyle/>
      <a:p>
        <a:r>
          <a:rPr lang="en-US"/>
          <a:t>Read Circle is rotated 90 degree so that green and blue become same 😃</a:t>
        </a:r>
      </a:p>
    </p188:txBody>
  </p188:cm>
  <p188:cm id="{BB118771-7969-48EA-817E-29E334D524B5}" authorId="{003A971B-1FCA-8ADB-24DD-69A4726FC8D5}" created="2023-04-16T10:32:52.578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83"/>
      <ac:spMk id="349" creationId="{00000000-0000-0000-0000-000000000000}"/>
      <ac:txMk cp="54" len="28">
        <ac:context len="200" hash="3780820606"/>
      </ac:txMk>
    </ac:txMkLst>
    <p188:pos x="2745544" y="1598176"/>
    <p188:txBody>
      <a:bodyPr/>
      <a:lstStyle/>
      <a:p>
        <a:r>
          <a:rPr lang="en-US"/>
          <a:t>If we rotated any of the 3 axes by 90 degree</a:t>
        </a:r>
      </a:p>
    </p188:txBody>
  </p188:cm>
  <p188:cm id="{87360BF3-F827-4BE9-9F93-7F403A52B783}" authorId="{003A971B-1FCA-8ADB-24DD-69A4726FC8D5}" created="2023-04-16T10:37:40.52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83"/>
      <ac:spMk id="349" creationId="{00000000-0000-0000-0000-000000000000}"/>
      <ac:txMk cp="149" len="50">
        <ac:context len="200" hash="3780820606"/>
      </ac:txMk>
    </ac:txMkLst>
    <p188:pos x="3127206" y="2480771"/>
    <p188:txBody>
      <a:bodyPr/>
      <a:lstStyle/>
      <a:p>
        <a:r>
          <a:rPr lang="en-US"/>
          <a:t>The Game Developer doesn't design all frames he only design the first and last frame the inner frames are made by interpolation</a:t>
        </a:r>
      </a:p>
    </p188:txBody>
  </p188:cm>
</p188:cmLst>
</file>

<file path=ppt/comments/modernComment_11F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97507C1-80AE-47B1-97A3-B41EE0FC4092}" authorId="{003A971B-1FCA-8ADB-24DD-69A4726FC8D5}" created="2023-03-25T13:39:13.26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87"/>
      <ac:spMk id="377" creationId="{00000000-0000-0000-0000-000000000000}"/>
    </ac:deMkLst>
    <p188:txBody>
      <a:bodyPr/>
      <a:lstStyle/>
      <a:p>
        <a:r>
          <a:rPr lang="en-US"/>
          <a:t>Like Complex Number in 3D Space</a:t>
        </a:r>
      </a:p>
    </p188:txBody>
  </p188:cm>
</p188:cmLst>
</file>

<file path=ppt/comments/modernComment_121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46291C3-8B67-4236-9D0A-90358A8596E4}" authorId="{003A971B-1FCA-8ADB-24DD-69A4726FC8D5}" created="2023-04-16T10:42:44.23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89"/>
      <ac:spMk id="393" creationId="{00000000-0000-0000-0000-000000000000}"/>
    </ac:deMkLst>
    <p188:txBody>
      <a:bodyPr/>
      <a:lstStyle/>
      <a:p>
        <a:r>
          <a:rPr lang="en-US"/>
          <a:t>Note this is different from axisAngleMatrix that is for the axis angle representation </a:t>
        </a:r>
      </a:p>
    </p188:txBody>
  </p188:cm>
</p188:cmLst>
</file>

<file path=ppt/comments/modernComment_124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23A9D80-919B-4F05-A6F6-0401797CD0D9}" authorId="{003A971B-1FCA-8ADB-24DD-69A4726FC8D5}" created="2023-04-16T10:47:17.35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92"/>
      <ac:spMk id="413" creationId="{00000000-0000-0000-0000-000000000000}"/>
      <ac:txMk cp="0" len="37">
        <ac:context len="38" hash="266286601"/>
      </ac:txMk>
    </ac:txMkLst>
    <p188:pos x="6422121" y="317645"/>
    <p188:txBody>
      <a:bodyPr/>
      <a:lstStyle/>
      <a:p>
        <a:r>
          <a:rPr lang="en-US"/>
          <a:t>Remember that the shearing isn't offered by TRS System so to apply shearing use several TRS matrices together after each other</a:t>
        </a:r>
      </a:p>
    </p188:txBody>
  </p188:cm>
</p188:cmLst>
</file>

<file path=ppt/comments/modernComment_126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22DB6BB-479A-44A5-B581-9C10D600C459}" authorId="{003A971B-1FCA-8ADB-24DD-69A4726FC8D5}" created="2023-04-16T10:48:25.055">
    <pc:sldMkLst xmlns:pc="http://schemas.microsoft.com/office/powerpoint/2013/main/command">
      <pc:docMk/>
      <pc:sldMk cId="0" sldId="294"/>
    </pc:sldMkLst>
    <p188:txBody>
      <a:bodyPr/>
      <a:lstStyle/>
      <a:p>
        <a:r>
          <a:rPr lang="en-US"/>
          <a:t>Data of vertices are relative to the  Origin</a:t>
        </a:r>
      </a:p>
    </p188:txBody>
  </p188:cm>
</p188:cmLst>
</file>

<file path=ppt/comments/modernComment_127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848C9EF-7A56-4CF3-83E0-8E147225BB36}" authorId="{003A971B-1FCA-8ADB-24DD-69A4726FC8D5}" created="2023-03-25T13:48:26.25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95"/>
      <ac:spMk id="446" creationId="{00000000-0000-0000-0000-000000000000}"/>
    </ac:deMkLst>
    <p188:txBody>
      <a:bodyPr/>
      <a:lstStyle/>
      <a:p>
        <a:r>
          <a:rPr lang="en-US"/>
          <a:t>Relate object to the world instead of being related to its relative location ☺️</a:t>
        </a:r>
      </a:p>
    </p188:txBody>
  </p188:cm>
  <p188:cm id="{4317F083-D4FB-4744-964C-4040DE83F04A}" authorId="{003A971B-1FCA-8ADB-24DD-69A4726FC8D5}" created="2023-04-16T10:49:45.578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95"/>
      <ac:spMk id="447" creationId="{00000000-0000-0000-0000-000000000000}"/>
      <ac:txMk cp="56" len="12">
        <ac:context len="70" hash="3850288125"/>
      </ac:txMk>
    </ac:txMkLst>
    <p188:pos x="4887579" y="1215221"/>
    <p188:txBody>
      <a:bodyPr/>
      <a:lstStyle/>
      <a:p>
        <a:r>
          <a:rPr lang="en-US"/>
          <a:t>To move from Model(Object) Space to World Space</a:t>
        </a:r>
      </a:p>
    </p188:txBody>
  </p188:cm>
</p188:cmLst>
</file>

<file path=ppt/comments/modernComment_130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775BAC5-DB90-44A9-85C8-FA1E5ECCF924}" authorId="{003A971B-1FCA-8ADB-24DD-69A4726FC8D5}" created="2023-03-25T13:53:29.72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304"/>
      <ac:spMk id="581" creationId="{00000000-0000-0000-0000-000000000000}"/>
      <ac:txMk cp="5" len="8">
        <ac:context len="24" hash="3697442945"/>
      </ac:txMk>
    </ac:txMkLst>
    <p188:pos x="4364681" y="280441"/>
    <p188:txBody>
      <a:bodyPr/>
      <a:lstStyle/>
      <a:p>
        <a:r>
          <a:rPr lang="en-US"/>
          <a:t>Say Camera has moved right so the object moved left simply 😉</a:t>
        </a:r>
      </a:p>
    </p188:txBody>
  </p188:cm>
</p188:cmLst>
</file>

<file path=ppt/comments/modernComment_135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E648F18-0840-4DB3-83BB-E99D45507035}" authorId="{003A971B-1FCA-8ADB-24DD-69A4726FC8D5}" created="2023-04-16T11:55:22.17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309"/>
      <ac:spMk id="631" creationId="{00000000-0000-0000-0000-000000000000}"/>
      <ac:txMk cp="0" len="53">
        <ac:context len="54" hash="1844761934"/>
      </ac:txMk>
    </ac:txMkLst>
    <p188:pos x="7492868" y="276635"/>
    <p188:txBody>
      <a:bodyPr/>
      <a:lstStyle/>
      <a:p>
        <a:r>
          <a:rPr lang="en-US"/>
          <a:t>Multiplying this mat view_matrix with any object in the world space gets it to eye space</a:t>
        </a:r>
      </a:p>
    </p188:txBody>
  </p188:cm>
</p188:cmLst>
</file>

<file path=ppt/comments/modernComment_13A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E5132E4-E07F-4AF0-BCDB-F3C7A25DFA10}" authorId="{003A971B-1FCA-8ADB-24DD-69A4726FC8D5}" created="2023-03-25T13:58:10.16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314"/>
      <ac:spMk id="690" creationId="{00000000-0000-0000-0000-000000000000}"/>
    </ac:deMkLst>
    <p188:txBody>
      <a:bodyPr/>
      <a:lstStyle/>
      <a:p>
        <a:r>
          <a:rPr lang="en-US"/>
          <a:t>So Here comes the third matrix which is the projection matrix</a:t>
        </a:r>
      </a:p>
    </p188:txBody>
  </p188:cm>
</p188:cmLst>
</file>

<file path=ppt/comments/modernComment_13D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ED91771-12B2-4510-93A6-E106DA6B3A03}" authorId="{003A971B-1FCA-8ADB-24DD-69A4726FC8D5}" created="2023-03-25T13:59:18.81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317"/>
      <ac:spMk id="706" creationId="{00000000-0000-0000-0000-000000000000}"/>
    </ac:deMkLst>
    <p188:txBody>
      <a:bodyPr/>
      <a:lstStyle/>
      <a:p>
        <a:r>
          <a:rPr lang="en-US"/>
          <a:t>We have 1 Point in all directions so farther points are samller </a:t>
        </a:r>
      </a:p>
    </p188:txBody>
  </p188:cm>
  <p188:cm id="{10A68504-6827-4746-B2DA-4E075D8FADEF}" authorId="{003A971B-1FCA-8ADB-24DD-69A4726FC8D5}" created="2023-03-25T13:59:52.55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317"/>
      <ac:spMk id="707" creationId="{00000000-0000-0000-0000-000000000000}"/>
    </ac:deMkLst>
    <p188:txBody>
      <a:bodyPr/>
      <a:lstStyle/>
      <a:p>
        <a:r>
          <a:rPr lang="en-US"/>
          <a:t>Point is perpendicualr of the image so all objects have same scale </a:t>
        </a:r>
      </a:p>
    </p188:txBody>
  </p188:cm>
</p188:cmLst>
</file>

<file path=ppt/comments/modernComment_13E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DDB38B8-6B55-4571-A9DE-6854EB662383}" authorId="{003A971B-1FCA-8ADB-24DD-69A4726FC8D5}" created="2023-04-16T12:00:11.84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318"/>
      <ac:picMk id="714" creationId="{00000000-0000-0000-0000-000000000000}"/>
    </ac:deMkLst>
    <p188:txBody>
      <a:bodyPr/>
      <a:lstStyle/>
      <a:p>
        <a:r>
          <a:rPr lang="en-US"/>
          <a:t>This Cube has the objects to be rendered</a:t>
        </a:r>
      </a:p>
    </p188:txBody>
  </p188:cm>
</p188:cmLst>
</file>

<file path=ppt/comments/modernComment_13F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7B7CE1B-5E6C-4533-A740-E0F4224677DD}" authorId="{003A971B-1FCA-8ADB-24DD-69A4726FC8D5}" created="2023-04-16T12:01:28.29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319"/>
      <ac:picMk id="719" creationId="{00000000-0000-0000-0000-000000000000}"/>
    </ac:deMkLst>
    <p188:txBody>
      <a:bodyPr/>
      <a:lstStyle/>
      <a:p>
        <a:r>
          <a:rPr lang="en-US"/>
          <a:t>Orthographic projection matrix -&gt; Just scaling and translation for the points in the orthographic space box shown in the previous slide</a:t>
        </a:r>
      </a:p>
    </p188:txBody>
  </p188:cm>
</p188:cmLst>
</file>

<file path=ppt/comments/modernComment_141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89683C9-DE83-40D2-A830-8DD5C6A6FD4D}" authorId="{003A971B-1FCA-8ADB-24DD-69A4726FC8D5}" created="2023-04-16T12:02:48.18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321"/>
      <ac:spMk id="748" creationId="{00000000-0000-0000-0000-000000000000}"/>
      <ac:txMk cp="41" len="24">
        <ac:context len="79" hash="537853149"/>
      </ac:txMk>
    </ac:txMkLst>
    <p188:pos x="8590148" y="277445"/>
    <p188:txBody>
      <a:bodyPr/>
      <a:lstStyle/>
      <a:p>
        <a:r>
          <a:rPr lang="en-US"/>
          <a:t>Defined in previous slide 😃</a:t>
        </a:r>
      </a:p>
    </p188:txBody>
  </p188:cm>
  <p188:cm id="{498EBAB3-7153-4AF4-9CDE-C6587E4CCEF4}" authorId="{003A971B-1FCA-8ADB-24DD-69A4726FC8D5}" created="2023-04-16T12:03:11.778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321"/>
      <ac:spMk id="748" creationId="{00000000-0000-0000-0000-000000000000}"/>
      <ac:txMk cp="67" len="4">
        <ac:context len="79" hash="537853149"/>
      </ac:txMk>
    </ac:txMkLst>
    <p188:pos x="1354461" y="547790"/>
    <p188:replyLst>
      <p188:reply id="{FF3994AB-5380-4A51-AB67-FC8AE70AA628}" authorId="{003A971B-1FCA-8ADB-24DD-69A4726FC8D5}" created="2023-04-16T12:03:53.402">
        <p188:txBody>
          <a:bodyPr/>
          <a:lstStyle/>
          <a:p>
            <a:r>
              <a:rPr lang="en-US"/>
              <a:t>It is the front side of the cuboid in the previous slide</a:t>
            </a:r>
          </a:p>
        </p188:txBody>
      </p188:reply>
    </p188:replyLst>
    <p188:txBody>
      <a:bodyPr/>
      <a:lstStyle/>
      <a:p>
        <a:r>
          <a:rPr lang="en-US"/>
          <a:t>Any thing nearer than this plan isn't seen</a:t>
        </a:r>
      </a:p>
    </p188:txBody>
  </p188:cm>
  <p188:cm id="{7938ECE3-B51E-495C-8516-C95ECFE15233}" authorId="{003A971B-1FCA-8ADB-24DD-69A4726FC8D5}" created="2023-04-16T12:03:25.51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321"/>
      <ac:spMk id="748" creationId="{00000000-0000-0000-0000-000000000000}"/>
      <ac:txMk cp="73" len="3">
        <ac:context len="79" hash="537853149"/>
      </ac:txMk>
    </ac:txMkLst>
    <p188:pos x="2030322" y="547790"/>
    <p188:replyLst>
      <p188:reply id="{42E515B9-85F4-4FE5-8BEF-2F82CACD98D8}" authorId="{003A971B-1FCA-8ADB-24DD-69A4726FC8D5}" created="2023-04-16T12:04:14.781">
        <p188:txBody>
          <a:bodyPr/>
          <a:lstStyle/>
          <a:p>
            <a:r>
              <a:rPr lang="en-US"/>
              <a:t>It is the back side of the cuboid in the previous slide</a:t>
            </a:r>
          </a:p>
        </p188:txBody>
      </p188:reply>
    </p188:replyLst>
    <p188:txBody>
      <a:bodyPr/>
      <a:lstStyle/>
      <a:p>
        <a:r>
          <a:rPr lang="en-US"/>
          <a:t>Any thing farther than this plan isn't seen</a:t>
        </a:r>
      </a:p>
    </p188:txBody>
  </p188:cm>
</p188:cmLst>
</file>

<file path=ppt/comments/modernComment_142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C9A8586-C159-4D30-BC10-04E5AE8AE177}" authorId="{003A971B-1FCA-8ADB-24DD-69A4726FC8D5}" created="2023-04-16T12:15:05.25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322"/>
      <ac:picMk id="758" creationId="{00000000-0000-0000-0000-000000000000}"/>
    </ac:deMkLst>
    <p188:txBody>
      <a:bodyPr/>
      <a:lstStyle/>
      <a:p>
        <a:r>
          <a:rPr lang="en-US"/>
          <a:t>بحول من ال
pyramid to the cube @ right 
بتاللى اللى كان على ال
zfar gets smaller 
اتفعص 
و اللى كان عند ال
z near gets larger 
That's why the nearer is larger and farther is larger</a:t>
        </a:r>
      </a:p>
    </p188:txBody>
  </p188:cm>
</p188:cmLst>
</file>

<file path=ppt/comments/modernComment_143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99BFC59-CF53-4BBE-A6FE-63B576B2D839}" authorId="{003A971B-1FCA-8ADB-24DD-69A4726FC8D5}" created="2023-03-25T14:08:48.96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323"/>
      <ac:picMk id="763" creationId="{00000000-0000-0000-0000-000000000000}"/>
    </ac:deMkLst>
    <p188:replyLst>
      <p188:reply id="{B422BBBC-84F3-4E0F-A523-48E1105D3112}" authorId="{003A971B-1FCA-8ADB-24DD-69A4726FC8D5}" created="2023-03-25T14:10:56.921">
        <p188:txBody>
          <a:bodyPr/>
          <a:lstStyle/>
          <a:p>
            <a:r>
              <a:rPr lang="en-US"/>
              <a:t>[x' y' z' -z]  w=-z he automatically makes it 1 so he divides all vector by -z so that homogenous component be 1 (it represents vector)</a:t>
            </a:r>
          </a:p>
        </p188:txBody>
      </p188:reply>
      <p188:reply id="{326C0AD7-172C-4201-98F8-028CC428ADC6}" authorId="{003A971B-1FCA-8ADB-24DD-69A4726FC8D5}" created="2023-03-25T14:12:24.517">
        <p188:txBody>
          <a:bodyPr/>
          <a:lstStyle/>
          <a:p>
            <a:r>
              <a:rPr lang="en-US"/>
              <a:t>Woooooooooow 😲😲 as things farther so /-z becomes less 
that's how as the things are farther they are smaller in dimensions </a:t>
            </a:r>
          </a:p>
        </p188:txBody>
      </p188:reply>
    </p188:replyLst>
    <p188:txBody>
      <a:bodyPr/>
      <a:lstStyle/>
      <a:p>
        <a:r>
          <a:rPr lang="en-US"/>
          <a:t>Here he made w =-z so that t=it represents the depth of the vertex 😃</a:t>
        </a:r>
      </a:p>
    </p188:txBody>
  </p188:cm>
  <p188:cm id="{F9E41BDD-EAC8-43B9-9519-C60AC95EC722}" authorId="{003A971B-1FCA-8ADB-24DD-69A4726FC8D5}" created="2023-04-16T12:17:12.61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323"/>
      <ac:picMk id="763" creationId="{00000000-0000-0000-0000-000000000000}"/>
    </ac:deMkLst>
    <p188:txBody>
      <a:bodyPr/>
      <a:lstStyle/>
      <a:p>
        <a:r>
          <a:rPr lang="en-US"/>
          <a:t>Perspective Projection Matrix</a:t>
        </a:r>
      </a:p>
    </p188:txBody>
  </p188:cm>
</p188:cmLst>
</file>

<file path=ppt/comments/modernComment_144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ABECB8D-CFCF-4A5E-870D-B87F8D4D16D6}" authorId="{003A971B-1FCA-8ADB-24DD-69A4726FC8D5}" created="2023-04-16T12:20:07.20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324"/>
      <ac:spMk id="768" creationId="{00000000-0000-0000-0000-000000000000}"/>
    </ac:deMkLst>
    <p188:txBody>
      <a:bodyPr/>
      <a:lstStyle/>
      <a:p>
        <a:r>
          <a:rPr lang="en-US"/>
          <a:t>In next slide</a:t>
        </a:r>
      </a:p>
    </p188:txBody>
  </p188:cm>
</p188:cmLst>
</file>

<file path=ppt/comments/modernComment_14C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14F6F5B-418D-4AB1-9F0D-86542A09606B}" authorId="{003A971B-1FCA-8ADB-24DD-69A4726FC8D5}" created="2023-03-25T14:15:04.14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332"/>
      <ac:picMk id="830" creationId="{00000000-0000-0000-0000-000000000000}"/>
    </ac:deMkLst>
    <p188:txBody>
      <a:bodyPr/>
      <a:lstStyle/>
      <a:p>
        <a:r>
          <a:rPr lang="en-US"/>
          <a:t>Normalised Device Space is that we  / by w </a:t>
        </a:r>
      </a:p>
    </p188:txBody>
  </p188:cm>
  <p188:cm id="{9235FF50-AA76-4616-84EF-D66D9D9DB60E}" authorId="{003A971B-1FCA-8ADB-24DD-69A4726FC8D5}" created="2023-03-25T14:16:46.68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332"/>
      <ac:picMk id="830" creationId="{00000000-0000-0000-0000-000000000000}"/>
    </ac:deMkLst>
    <p188:txBody>
      <a:bodyPr/>
      <a:lstStyle/>
      <a:p>
        <a:r>
          <a:rPr lang="en-US"/>
          <a:t>View Port Space transform form -1,-1 and 1,1 an to 0,0 and width and height of the image 🤐</a:t>
        </a:r>
      </a:p>
    </p188:txBody>
  </p188:cm>
</p188:cmLst>
</file>

<file path=ppt/comments/modernComment_14D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01EF351-B03B-44D3-99B8-809532234D59}" authorId="{003A971B-1FCA-8ADB-24DD-69A4726FC8D5}" created="2023-04-16T12:30:44.048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333"/>
      <ac:spMk id="841" creationId="{00000000-0000-0000-0000-000000000000}"/>
      <ac:txMk cp="31" len="8">
        <ac:context len="47" hash="2078958981"/>
      </ac:txMk>
    </ac:txMkLst>
    <p188:pos x="5385647" y="325658"/>
    <p188:txBody>
      <a:bodyPr/>
      <a:lstStyle/>
      <a:p>
        <a:r>
          <a:rPr lang="en-US"/>
          <a:t>Vertex</a:t>
        </a:r>
      </a:p>
    </p188:txBody>
  </p188:cm>
</p188:cmLst>
</file>

<file path=ppt/comments/modernComment_156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AAA0167-B818-4B98-9FC1-5DE78BD9385D}" authorId="{003A971B-1FCA-8ADB-24DD-69A4726FC8D5}" created="2023-04-16T12:36:19.354">
    <pc:sldMkLst xmlns:pc="http://schemas.microsoft.com/office/powerpoint/2013/main/command">
      <pc:docMk/>
      <pc:sldMk cId="0" sldId="342"/>
    </pc:sldMkLst>
    <p188:txBody>
      <a:bodyPr/>
      <a:lstStyle/>
      <a:p>
        <a:r>
          <a:rPr lang="en-US"/>
          <a:t>Here we have used the w so no longer need it 😃</a:t>
        </a:r>
      </a:p>
    </p188:txBody>
  </p188:cm>
</p188:cmLst>
</file>

<file path=ppt/comments/modernComment_159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D061EDD-A10D-4F2E-BB7A-AF49BD3DE309}" authorId="{003A971B-1FCA-8ADB-24DD-69A4726FC8D5}" created="2023-04-16T12:39:46.73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345"/>
      <ac:spMk id="976" creationId="{00000000-0000-0000-0000-000000000000}"/>
    </ac:deMkLst>
    <p188:txBody>
      <a:bodyPr/>
      <a:lstStyle/>
      <a:p>
        <a:r>
          <a:rPr lang="en-US"/>
          <a:t>Solution</a:t>
        </a:r>
      </a:p>
    </p188:txBody>
  </p188:cm>
</p188:cmLst>
</file>

<file path=ppt/comments/modernComment_15A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95975BB-B8B5-45FE-B680-D438CC7AD68C}" authorId="{003A971B-1FCA-8ADB-24DD-69A4726FC8D5}" created="2023-04-16T12:45:08.66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346"/>
      <ac:spMk id="981" creationId="{00000000-0000-0000-0000-000000000000}"/>
    </ac:deMkLst>
    <p188:txBody>
      <a:bodyPr/>
      <a:lstStyle/>
      <a:p>
        <a:r>
          <a:rPr lang="en-US"/>
          <a:t>Solution other than Painter's algorithm instead of sorting just save the z value and if nearer than already drawn draw else don't</a:t>
        </a:r>
      </a:p>
    </p188:txBody>
  </p188:cm>
  <p188:cm id="{7D4AC1F3-71B4-40C6-B9BC-CCE25397C276}" authorId="{003A971B-1FCA-8ADB-24DD-69A4726FC8D5}" created="2023-04-28T13:18:54.13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346"/>
      <ac:spMk id="983" creationId="{00000000-0000-0000-0000-000000000000}"/>
      <ac:txMk cp="43" len="17">
        <ac:context len="61" hash="739706898"/>
      </ac:txMk>
    </ac:txMkLst>
    <p188:pos x="1401773" y="510115"/>
    <p188:txBody>
      <a:bodyPr/>
      <a:lstStyle/>
      <a:p>
        <a:r>
          <a:rPr lang="en-US"/>
          <a:t>Remember in Anti Aliasing we had a several samples for every pixel </a:t>
        </a:r>
      </a:p>
    </p188:txBody>
  </p188:cm>
</p188:cmLst>
</file>

<file path=ppt/comments/modernComment_15B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DF1B79A-AC5A-44C7-9F54-C4F9EA216B6F}" authorId="{003A971B-1FCA-8ADB-24DD-69A4726FC8D5}" created="2023-04-16T12:51:21.22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347"/>
      <ac:spMk id="988" creationId="{00000000-0000-0000-0000-000000000000}"/>
      <ac:txMk cp="37" len="9">
        <ac:context len="49" hash="722368060"/>
      </ac:txMk>
    </ac:txMkLst>
    <p188:pos x="3953708" y="683924"/>
    <p188:txBody>
      <a:bodyPr/>
      <a:lstStyle/>
      <a:p>
        <a:r>
          <a:rPr lang="en-US"/>
          <a:t>Depth function to be used</a:t>
        </a:r>
      </a:p>
    </p188:txBody>
  </p188:cm>
  <p188:cm id="{6DABB203-7B45-445C-92AC-FA93D4CFEFFD}" authorId="{003A971B-1FCA-8ADB-24DD-69A4726FC8D5}" created="2023-04-16T12:51:32.66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347"/>
      <ac:spMk id="988" creationId="{00000000-0000-0000-0000-000000000000}"/>
      <ac:txMk cp="0" len="24">
        <ac:context len="49" hash="722368060"/>
      </ac:txMk>
    </ac:txMkLst>
    <p188:pos x="4685228" y="318164"/>
    <p188:txBody>
      <a:bodyPr/>
      <a:lstStyle/>
      <a:p>
        <a:r>
          <a:rPr lang="en-US"/>
          <a:t>Enable Depth Test</a:t>
        </a:r>
      </a:p>
    </p188:txBody>
  </p188:cm>
</p188:cmLst>
</file>

<file path=ppt/comments/modernComment_166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D37BAA3-4226-4B08-9B3C-4E4831C3B7AC}" authorId="{003A971B-1FCA-8ADB-24DD-69A4726FC8D5}" created="2023-04-16T12:56:05.80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358"/>
      <ac:picMk id="2020" creationId="{00000000-0000-0000-0000-000000000000}"/>
    </ac:deMkLst>
    <p188:txBody>
      <a:bodyPr/>
      <a:lstStyle/>
      <a:p>
        <a:r>
          <a:rPr lang="en-US"/>
          <a:t>الشباك و الأرض على نفس ال
plane 
هو بش عارف يرسم مين الاول</a:t>
        </a:r>
      </a:p>
    </p188:txBody>
  </p188:cm>
</p188:cmLst>
</file>

<file path=ppt/comments/modernComment_167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EA0648D-38F7-424B-951B-51CF01E020E7}" authorId="{003A971B-1FCA-8ADB-24DD-69A4726FC8D5}" created="2023-04-16T12:56:55.02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359"/>
      <ac:spMk id="2027" creationId="{00000000-0000-0000-0000-000000000000}"/>
      <ac:txMk cp="53" len="100">
        <ac:context len="267" hash="3377478974"/>
      </ac:txMk>
    </ac:txMkLst>
    <p188:pos x="7269144" y="548822"/>
    <p188:txBody>
      <a:bodyPr/>
      <a:lstStyle/>
      <a:p>
        <a:r>
          <a:rPr lang="en-US"/>
          <a:t>skip</a:t>
        </a:r>
      </a:p>
    </p188:txBody>
  </p188:cm>
  <p188:cm id="{F8247207-7183-4091-8B5E-BFEF7D96B0B3}" authorId="{003A971B-1FCA-8ADB-24DD-69A4726FC8D5}" created="2023-04-16T12:57:09.40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359"/>
      <ac:spMk id="2027" creationId="{00000000-0000-0000-0000-000000000000}"/>
      <ac:txMk cp="199" len="67">
        <ac:context len="267" hash="3377478974"/>
      </ac:txMk>
    </ac:txMkLst>
    <p188:pos x="5421093" y="1232216"/>
    <p188:txBody>
      <a:bodyPr/>
      <a:lstStyle/>
      <a:p>
        <a:r>
          <a:rPr lang="en-US"/>
          <a:t>skip</a:t>
        </a:r>
      </a:p>
    </p188:txBody>
  </p188:cm>
  <p188:cm id="{77EAEF65-54D7-4312-A7C9-3CC8B362DCEF}" authorId="{003A971B-1FCA-8ADB-24DD-69A4726FC8D5}" created="2023-04-28T13:21:14.108">
    <pc:sldMkLst xmlns:pc="http://schemas.microsoft.com/office/powerpoint/2013/main/command">
      <pc:docMk/>
      <pc:sldMk cId="0" sldId="359"/>
    </pc:sldMkLst>
    <p188:txBody>
      <a:bodyPr/>
      <a:lstStyle/>
      <a:p>
        <a:r>
          <a:rPr lang="en-US"/>
          <a:t>So here we have less space to represent so that the bits are suitable</a:t>
        </a:r>
      </a:p>
    </p188:txBody>
  </p188:cm>
</p188:cmLst>
</file>

<file path=ppt/comments/modernComment_168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AB3CC44-724C-469F-ACD1-769A1A64F949}" authorId="{003A971B-1FCA-8ADB-24DD-69A4726FC8D5}" created="2023-04-10T11:03:23.87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360"/>
      <ac:spMk id="2032" creationId="{00000000-0000-0000-0000-000000000000}"/>
      <ac:txMk cp="0" len="17">
        <ac:context len="18" hash="1742538875"/>
      </ac:txMk>
    </ac:txMkLst>
    <p188:pos x="3037667" y="290017"/>
    <p188:txBody>
      <a:bodyPr/>
      <a:lstStyle/>
      <a:p>
        <a:r>
          <a:rPr lang="en-US"/>
          <a:t>Max no of faces that we can see from the cube are 3 so why do we need to draw the whole 6 faces 🤔🤔
This is Back Face Culling 🤗 Draw only what you can see</a:t>
        </a:r>
      </a:p>
    </p188:txBody>
  </p188:cm>
</p188:cmLst>
</file>

<file path=ppt/comments/modernComment_16A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579587F-1CE0-4503-87D9-D590931A102A}" authorId="{003A971B-1FCA-8ADB-24DD-69A4726FC8D5}" created="2023-04-10T11:03:43.28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362"/>
      <ac:spMk id="2047" creationId="{00000000-0000-0000-0000-000000000000}"/>
      <ac:txMk cp="24" len="20">
        <ac:context len="66" hash="1941362340"/>
      </ac:txMk>
    </ac:txMkLst>
    <p188:pos x="2680708" y="530092"/>
    <p188:replyLst>
      <p188:reply id="{3B9E424E-5CDE-4D82-942C-B87C70B35DB8}" authorId="{003A971B-1FCA-8ADB-24DD-69A4726FC8D5}" created="2023-04-28T13:28:02.224">
        <p188:txBody>
          <a:bodyPr/>
          <a:lstStyle/>
          <a:p>
            <a:r>
              <a:rPr lang="en-US"/>
              <a:t>Cull the back space</a:t>
            </a:r>
          </a:p>
        </p188:txBody>
      </p188:reply>
    </p188:replyLst>
    <p188:txBody>
      <a:bodyPr/>
      <a:lstStyle/>
      <a:p>
        <a:r>
          <a:rPr lang="en-US"/>
          <a:t>Hide Back</a:t>
        </a:r>
      </a:p>
    </p188:txBody>
  </p188:cm>
  <p188:cm id="{2F0AF7D4-4755-4DC2-847C-067DC8CE53B6}" authorId="{003A971B-1FCA-8ADB-24DD-69A4726FC8D5}" created="2023-04-10T11:11:30.03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362"/>
      <ac:spMk id="2047" creationId="{00000000-0000-0000-0000-000000000000}"/>
      <ac:txMk cp="45" len="20">
        <ac:context len="66" hash="1941362340"/>
      </ac:txMk>
    </ac:txMkLst>
    <p188:pos x="2680708" y="775625"/>
    <p188:txBody>
      <a:bodyPr/>
      <a:lstStyle/>
      <a:p>
        <a:r>
          <a:rPr lang="en-US"/>
          <a:t>How to know which face is the front 
Counter clock wise will be the front face</a:t>
        </a:r>
      </a:p>
    </p188:txBody>
  </p188:cm>
</p188:cmLst>
</file>

<file path=ppt/comments/modernComment_16B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6002273-5168-4584-AA7A-A2C0CA1C6A0B}" authorId="{003A971B-1FCA-8ADB-24DD-69A4726FC8D5}" created="2023-04-16T13:02:08.41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363"/>
      <ac:picMk id="2074" creationId="{00000000-0000-0000-0000-000000000000}"/>
    </ac:deMkLst>
    <p188:txBody>
      <a:bodyPr/>
      <a:lstStyle/>
      <a:p>
        <a:r>
          <a:rPr lang="en-US"/>
          <a:t>لما لفينا فى 
ex 16 he didn't see the triangle in the middle</a:t>
        </a:r>
      </a:p>
    </p188:txBody>
  </p188:cm>
</p188:cmLst>
</file>

<file path=ppt/comments/modernComment_186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C6C06FB-1ED3-4E53-8167-8B75B2CC2432}" authorId="{003A971B-1FCA-8ADB-24DD-69A4726FC8D5}" created="2023-04-16T13:16:48.5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390"/>
      <ac:spMk id="2537" creationId="{00000000-0000-0000-0000-000000000000}"/>
      <ac:txMk cp="0" len="7">
        <ac:context len="8" hash="273438661"/>
      </ac:txMk>
    </ac:txMkLst>
    <p188:pos x="1179006" y="427770"/>
    <p188:txBody>
      <a:bodyPr/>
      <a:lstStyle/>
      <a:p>
        <a:r>
          <a:rPr lang="en-US"/>
          <a:t>Ex of it the Rendered system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eflexfiles.com/index.php?title=File:Z_fighting.gif" TargetMode="External"/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ugs.mojang.com/browse/MC-91859?attachmentOrder=asc" TargetMode="Externa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knowledge.autodesk.com/support/3ds-max/troubleshooting/caas/sfdcarticles/sfdcarticles/Backface-Cull-Object-renders-transparent-when-facing-away-from-view.html" TargetMode="External"/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Back-face_culling" TargetMode="Externa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8abe8ac41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a8abe8ac41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gab0a91ed04_0_1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8" name="Google Shape;1908;gab0a91ed04_0_1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gab0a91ed04_0_2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0" name="Google Shape;2010;gab0a91ed04_0_2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https://www.neogaf.com/threads/z-fighting-stitching.975113/</a:t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ab0a91ed04_0_2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ab0a91ed04_0_2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http://wiki.reflexfiles.com/index.php?title=File:Z_fighting.gif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https://bugs.mojang.com/browse/MC-91859?attachmentOrder=asc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Overwatch</a:t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gab0a91ed04_0_2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4" name="Google Shape;2024;gab0a91ed04_0_2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gab0a91ed04_0_2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0" name="Google Shape;2030;gab0a91ed04_0_2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https://askagamedev.tumblr.com/post/92638684416/game-optimization-tricks-part-2-backface-culling</a:t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gab0a91ed04_0_2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8" name="Google Shape;2038;gab0a91ed04_0_2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https://knowledge.autodesk.com/support/3ds-max/troubleshooting/caas/sfdcarticles/sfdcarticles/Backface-Cull-Object-renders-transparent-when-facing-away-from-view.html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https://en.wikipedia.org/wiki/Back-face_culling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gab0a91ed04_0_2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4" name="Google Shape;2044;gab0a91ed04_0_2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ab0a91ed04_0_2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ab0a91ed04_0_2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gab0a91ed04_0_2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1" name="Google Shape;2091;gab0a91ed04_0_2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gab0a91ed04_0_2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4" name="Google Shape;2114;gab0a91ed04_0_2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a8abe8ac41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a8abe8ac41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gab0a91ed04_0_17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5" name="Google Shape;2135;gab0a91ed04_0_17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gab0a91ed04_0_1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0" name="Google Shape;2140;gab0a91ed04_0_17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gab0a91ed04_0_1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1" name="Google Shape;2151;gab0a91ed04_0_1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gab0a91ed04_0_1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6" name="Google Shape;2166;gab0a91ed04_0_1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https://depositphotos.com/106971418/stock-video-man-in-bus-using-his.html</a:t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gab0a91ed04_0_1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0" name="Google Shape;2180;gab0a91ed04_0_1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gab0a91ed04_0_1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4" name="Google Shape;2194;gab0a91ed04_0_18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gab0a91ed04_0_1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8" name="Google Shape;2208;gab0a91ed04_0_1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ab0a91ed04_0_1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ab0a91ed04_0_18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gab0a91ed04_0_1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8" name="Google Shape;2248;gab0a91ed04_0_1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gab0a91ed04_0_1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3" name="Google Shape;2253;gab0a91ed04_0_1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8abe8ac41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8abe8ac41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gab0a91ed04_0_1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8" name="Google Shape;2258;gab0a91ed04_0_1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gab0a91ed04_0_19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3" name="Google Shape;2263;gab0a91ed04_0_19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gab0a91ed04_0_1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0" name="Google Shape;2270;gab0a91ed04_0_1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gab0a91ed04_0_1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7" name="Google Shape;2307;gab0a91ed04_0_1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ab0a91ed04_0_19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ab0a91ed04_0_19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gab0a91ed04_0_1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6" name="Google Shape;2336;gab0a91ed04_0_1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gab0a91ed04_0_20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8" name="Google Shape;2368;gab0a91ed04_0_20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gab0a91ed04_0_2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0" name="Google Shape;2380;gab0a91ed04_0_2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gab0a91ed04_0_2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1" name="Google Shape;2401;gab0a91ed04_0_2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2420;gab0a91ed04_0_20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1" name="Google Shape;2421;gab0a91ed04_0_20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8abe8ac4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a8abe8ac4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gab0a91ed04_0_2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0" name="Google Shape;2450;gab0a91ed04_0_2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ab0a91ed04_0_2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" name="Google Shape;2479;gab0a91ed04_0_2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gab0a91ed04_0_2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4" name="Google Shape;2494;gab0a91ed04_0_2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Google Shape;2503;gab0a91ed04_0_2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4" name="Google Shape;2504;gab0a91ed04_0_2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work in EC where the entity has the data and the logic itself</a:t>
            </a:r>
            <a:endParaRPr dirty="0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gab0a91ed04_0_2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3" name="Google Shape;2523;gab0a91ed04_0_2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gab0a91ed04_0_2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1" name="Google Shape;2561;gab0a91ed04_0_2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Google Shape;2579;gab0a91ed04_0_2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0" name="Google Shape;2580;gab0a91ed04_0_2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Google Shape;2598;ga4b06ad24d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9" name="Google Shape;2599;ga4b06ad24d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8abe8ac41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a8abe8ac41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a8abe8ac41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a8abe8ac41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8abe8ac41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a8abe8ac41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8abe8ac41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a8abe8ac41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a8abe8ac41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a8abe8ac41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a8abe8ac41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a8abe8ac41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b0a91ed0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b0a91ed0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8abe8ac41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a8abe8ac41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a8abe8ac4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a8abe8ac4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8abe8ac41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a8abe8ac41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b0a91ed0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b0a91ed0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ab0a91ed04_0_2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ab0a91ed04_0_2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b0a91ed04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b0a91ed04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ab0a91ed04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ab0a91ed04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ab0a91ed04_0_2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ab0a91ed04_0_2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ab0a91ed04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ab0a91ed04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ab0a91ed0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ab0a91ed0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a8abe8ac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a8abe8ac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ab0a91ed04_0_2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ab0a91ed04_0_2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ab0a91ed04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ab0a91ed04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ab0a91ed0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ab0a91ed0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b0a91ed0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b0a91ed0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b0a91ed04_0_2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b0a91ed04_0_2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ab0a91ed0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ab0a91ed0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ab0a91ed04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ab0a91ed04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ab0a91ed04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ab0a91ed04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ab0a91ed04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ab0a91ed04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ab0a91ed04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ab0a91ed04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8abe8ac4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8abe8ac4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ab0a91ed04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ab0a91ed04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ab0a91ed04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ab0a91ed04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ab0a91ed04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ab0a91ed04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ab0a91ed0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ab0a91ed0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ab0a91ed04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ab0a91ed04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https://antongerdelan.net/opengl/raycasting.html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ab0a91ed04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ab0a91ed04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a8abe8ac41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a8abe8ac41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a8abe8ac41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a8abe8ac41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a8abe8ac41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a8abe8ac41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a8abe8ac41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a8abe8ac41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8abe8ac4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a8abe8ac4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a8abe8ac41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a8abe8ac41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ab0a91ed04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ab0a91ed04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ab0a91ed04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ab0a91ed04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https://antongerdelan.net/opengl/raycasting.html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a8abe8ac41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a8abe8ac41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ab0a91ed04_0_2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ab0a91ed04_0_2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ab0a91ed04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ab0a91ed04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ab0a91ed04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ab0a91ed04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b0a91ed04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b0a91ed04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ab0a91ed04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ab0a91ed04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b0a91ed04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b0a91ed04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a8abe8ac41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a8abe8ac41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ab0a91ed04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ab0a91ed04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Credits: Tom &amp; Jerry - MGM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ab0a91ed04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ab0a91ed04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https://docs.unity3d.com/es/2018.3/Manual/CamerasOverview.html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ab0a91ed04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ab0a91ed04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https://www3.ntu.edu.sg/home/ehchua/programming/opengl/CG_BasicsTheory.html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ab0a91ed04_0_2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ab0a91ed04_0_2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http://www.songho.ca/opengl/gl_projectionmatrix.html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ab0a91ed04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ab0a91ed04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Source: BROFORCE</a:t>
            </a:r>
            <a:endParaRPr dirty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ab0a91ed04_0_2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ab0a91ed04_0_2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ab0a91ed04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ab0a91ed04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https://www3.ntu.edu.sg/home/ehchua/programming/opengl/CG_BasicsTheory.html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ab0a91ed04_0_2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ab0a91ed04_0_2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http://www.songho.ca/opengl/gl_projectionmatrix.html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ab0a91ed04_0_2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ab0a91ed04_0_2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ab0a91ed04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ab0a91ed04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8abe8ac41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a8abe8ac41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ab0a91ed04_0_2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ab0a91ed04_0_2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https://www.diyphotography.net/definitive-guide-focal-length-perspective-zooming-feet-nonsense/</a:t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ab0a91ed04_0_2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ab0a91ed04_0_2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ab0a91ed04_0_2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ab0a91ed04_0_2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Source: http://www.songho.ca/opengl/gl_projectionmatrix.html</a:t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ab0a91ed04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ab0a91ed04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ab0a91ed04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ab0a91ed04_0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https://antongerdelan.net/opengl/raycasting.html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ab0a91ed04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ab0a91ed04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ab0a91ed04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ab0a91ed04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https://antongerdelan.net/opengl/raycasting.html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ab0a91ed04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ab0a91ed04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ab0a91ed04_0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ab0a91ed04_0_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ab0a91ed04_0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ab0a91ed04_0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8abe8ac41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8abe8ac41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ab0a91ed04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ab0a91ed04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ab0a91ed04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ab0a91ed04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ab0a91ed04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ab0a91ed04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ab0a91ed04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ab0a91ed04_0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a2158587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a2158587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ab0a91ed04_0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ab0a91ed04_0_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https://princeofbugs.wordpress.com/2016/05/10/history-of-texturing/</a:t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ab0a91ed04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ab0a91ed04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ab0a91ed04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ab0a91ed04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ab0a91ed04_0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ab0a91ed04_0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ab0a91ed04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ab0a91ed04_0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a8abe8ac41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a8abe8ac41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ab0a91ed04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ab0a91ed04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ab0a91ed04_0_2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ab0a91ed04_0_2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ab0a91ed04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ab0a91ed04_0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ab0a91ed04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ab0a91ed04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ab0a91ed04_0_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ab0a91ed04_0_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ab0a91ed04_0_1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ab0a91ed04_0_1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ab0a91ed04_0_1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8" name="Google Shape;1458;gab0a91ed04_0_1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ab0a91ed04_0_1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ab0a91ed04_0_1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gab0a91ed04_0_1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8" name="Google Shape;1668;gab0a91ed04_0_1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ab0a91ed04_0_1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Google Shape;1770;gab0a91ed04_0_1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66_0.xm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gif"/><Relationship Id="rId5" Type="http://schemas.openxmlformats.org/officeDocument/2006/relationships/image" Target="../media/image50.gif"/><Relationship Id="rId4" Type="http://schemas.openxmlformats.org/officeDocument/2006/relationships/image" Target="../media/image49.gif"/></Relationships>
</file>

<file path=ppt/slides/_rels/slide10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67_0.xml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68_0.xm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png"/><Relationship Id="rId4" Type="http://schemas.openxmlformats.org/officeDocument/2006/relationships/image" Target="../media/image52.jp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5.png"/></Relationships>
</file>

<file path=ppt/slides/_rels/slide10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6A_0.xm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png"/></Relationships>
</file>

<file path=ppt/slides/_rels/slide10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6B_0.xm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B_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1.xml"/></Relationships>
</file>

<file path=ppt/slides/_rels/slide13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86_0.xml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5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D_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5_0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6_0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7_0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A_0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B_0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F_0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1_0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4_0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6_0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7_0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0_0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5_0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A_0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D_0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jpg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E_0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F_0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1_0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2_0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3_0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4_0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U0mau7vQbnY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C_0.xm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D_0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6_0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8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9_0.xm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A_0.xm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jpg"/></Relationships>
</file>

<file path=ppt/slides/_rels/slide9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B_0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Computer Graphics labs</a:t>
            </a:r>
            <a:endParaRPr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Lab 3 - Transformation</a:t>
            </a:r>
            <a:endParaRPr dirty="0"/>
          </a:p>
        </p:txBody>
      </p:sp>
      <p:sp>
        <p:nvSpPr>
          <p:cNvPr id="2" name="Google Shape;87;p13">
            <a:extLst>
              <a:ext uri="{FF2B5EF4-FFF2-40B4-BE49-F238E27FC236}">
                <a16:creationId xmlns:a16="http://schemas.microsoft.com/office/drawing/2014/main" id="{238FA1DF-90E1-2F7D-D428-C52C8E6FA93D}"/>
              </a:ext>
            </a:extLst>
          </p:cNvPr>
          <p:cNvSpPr txBox="1">
            <a:spLocks/>
          </p:cNvSpPr>
          <p:nvPr/>
        </p:nvSpPr>
        <p:spPr>
          <a:xfrm>
            <a:off x="627586" y="3714099"/>
            <a:ext cx="7688100" cy="1185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dirty="0"/>
              <a:t>-…</a:t>
            </a:r>
          </a:p>
          <a:p>
            <a:pPr marL="0" indent="0"/>
            <a:r>
              <a:rPr lang="en-US" dirty="0"/>
              <a:t>-Painter’s Algorithm</a:t>
            </a:r>
          </a:p>
          <a:p>
            <a:pPr marL="0" indent="0"/>
            <a:r>
              <a:rPr lang="en-US" dirty="0"/>
              <a:t>-Depth Buffer</a:t>
            </a:r>
          </a:p>
          <a:p>
            <a:pPr marL="0" indent="0"/>
            <a:r>
              <a:rPr lang="en-US" dirty="0"/>
              <a:t>-Z fighting</a:t>
            </a:r>
          </a:p>
          <a:p>
            <a:pPr marL="0" indent="0"/>
            <a:r>
              <a:rPr lang="en-US" dirty="0"/>
              <a:t>-Back Face Culling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/>
          <p:nvPr/>
        </p:nvSpPr>
        <p:spPr>
          <a:xfrm>
            <a:off x="1425900" y="279625"/>
            <a:ext cx="62922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Welcome to the 4th Dimension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9" name="Google Shape;189;p22" descr="\begin{bmatrix}&#10;x'\\y'\\z'\\w'&#10;\end{bmatrix}&#10;=&#10;\begin{bmatrix}&#10;a_{x'x} &amp; a_{x'y} &amp; a_{x'z} &amp; a_{x'w}\\&#10;a_{y'x} &amp; a_{y'y} &amp; a_{y'z} &amp; a_{y'w}\\&#10;a_{z'x} &amp; a_{z'y} &amp; a_{z'z} &amp; a_{z'w}\\&#10;a_{w'x} &amp; a_{w'y} &amp; a_{w'z} &amp; a_{w'w}&#10;\end{bmatrix}&#10;\begin{bmatrix}&#10;x\\y\\z\\w&#10;\end{bmatrix}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198" y="1678675"/>
            <a:ext cx="5603600" cy="17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2"/>
          <p:cNvSpPr txBox="1"/>
          <p:nvPr/>
        </p:nvSpPr>
        <p:spPr>
          <a:xfrm>
            <a:off x="1425900" y="3747850"/>
            <a:ext cx="62922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 call “w” the homogenous component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112"/>
          <p:cNvSpPr/>
          <p:nvPr/>
        </p:nvSpPr>
        <p:spPr>
          <a:xfrm>
            <a:off x="2715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3" name="Google Shape;1773;p112"/>
          <p:cNvSpPr/>
          <p:nvPr/>
        </p:nvSpPr>
        <p:spPr>
          <a:xfrm>
            <a:off x="3218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4" name="Google Shape;1774;p112"/>
          <p:cNvSpPr/>
          <p:nvPr/>
        </p:nvSpPr>
        <p:spPr>
          <a:xfrm>
            <a:off x="3721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5" name="Google Shape;1775;p112"/>
          <p:cNvSpPr/>
          <p:nvPr/>
        </p:nvSpPr>
        <p:spPr>
          <a:xfrm>
            <a:off x="4223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6" name="Google Shape;1776;p112"/>
          <p:cNvSpPr/>
          <p:nvPr/>
        </p:nvSpPr>
        <p:spPr>
          <a:xfrm>
            <a:off x="4726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7" name="Google Shape;1777;p112"/>
          <p:cNvSpPr/>
          <p:nvPr/>
        </p:nvSpPr>
        <p:spPr>
          <a:xfrm>
            <a:off x="5229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8" name="Google Shape;1778;p112"/>
          <p:cNvSpPr/>
          <p:nvPr/>
        </p:nvSpPr>
        <p:spPr>
          <a:xfrm>
            <a:off x="5732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9" name="Google Shape;1779;p112"/>
          <p:cNvSpPr/>
          <p:nvPr/>
        </p:nvSpPr>
        <p:spPr>
          <a:xfrm>
            <a:off x="6235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0" name="Google Shape;1780;p112"/>
          <p:cNvSpPr/>
          <p:nvPr/>
        </p:nvSpPr>
        <p:spPr>
          <a:xfrm>
            <a:off x="6737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1" name="Google Shape;1781;p112"/>
          <p:cNvSpPr/>
          <p:nvPr/>
        </p:nvSpPr>
        <p:spPr>
          <a:xfrm>
            <a:off x="7240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2" name="Google Shape;1782;p112"/>
          <p:cNvSpPr/>
          <p:nvPr/>
        </p:nvSpPr>
        <p:spPr>
          <a:xfrm>
            <a:off x="2715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3" name="Google Shape;1783;p112"/>
          <p:cNvSpPr/>
          <p:nvPr/>
        </p:nvSpPr>
        <p:spPr>
          <a:xfrm>
            <a:off x="3218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4" name="Google Shape;1784;p112"/>
          <p:cNvSpPr/>
          <p:nvPr/>
        </p:nvSpPr>
        <p:spPr>
          <a:xfrm>
            <a:off x="3721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5" name="Google Shape;1785;p112"/>
          <p:cNvSpPr/>
          <p:nvPr/>
        </p:nvSpPr>
        <p:spPr>
          <a:xfrm>
            <a:off x="4223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6" name="Google Shape;1786;p112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7" name="Google Shape;1787;p112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8" name="Google Shape;1788;p112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9" name="Google Shape;1789;p112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0" name="Google Shape;1790;p112"/>
          <p:cNvSpPr/>
          <p:nvPr/>
        </p:nvSpPr>
        <p:spPr>
          <a:xfrm>
            <a:off x="6737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1" name="Google Shape;1791;p112"/>
          <p:cNvSpPr/>
          <p:nvPr/>
        </p:nvSpPr>
        <p:spPr>
          <a:xfrm>
            <a:off x="7240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2" name="Google Shape;1792;p112"/>
          <p:cNvSpPr/>
          <p:nvPr/>
        </p:nvSpPr>
        <p:spPr>
          <a:xfrm>
            <a:off x="2715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3" name="Google Shape;1793;p112"/>
          <p:cNvSpPr/>
          <p:nvPr/>
        </p:nvSpPr>
        <p:spPr>
          <a:xfrm>
            <a:off x="3218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4" name="Google Shape;1794;p112"/>
          <p:cNvSpPr/>
          <p:nvPr/>
        </p:nvSpPr>
        <p:spPr>
          <a:xfrm>
            <a:off x="3721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5" name="Google Shape;1795;p112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6" name="Google Shape;1796;p112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7" name="Google Shape;1797;p112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8" name="Google Shape;1798;p112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9" name="Google Shape;1799;p112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0" name="Google Shape;1800;p112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1" name="Google Shape;1801;p112"/>
          <p:cNvSpPr/>
          <p:nvPr/>
        </p:nvSpPr>
        <p:spPr>
          <a:xfrm>
            <a:off x="7240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2" name="Google Shape;1802;p112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3" name="Google Shape;1803;p112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4" name="Google Shape;1804;p112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5" name="Google Shape;1805;p112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6" name="Google Shape;1806;p112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7" name="Google Shape;1807;p112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8" name="Google Shape;1808;p112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9" name="Google Shape;1809;p112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0" name="Google Shape;1810;p112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1" name="Google Shape;1811;p112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2" name="Google Shape;1812;p112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3" name="Google Shape;1813;p112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4" name="Google Shape;1814;p112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5" name="Google Shape;1815;p112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6" name="Google Shape;1816;p112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7" name="Google Shape;1817;p112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8" name="Google Shape;1818;p112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9" name="Google Shape;1819;p112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0" name="Google Shape;1820;p112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1" name="Google Shape;1821;p112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2" name="Google Shape;1822;p112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3" name="Google Shape;1823;p112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4" name="Google Shape;1824;p112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5" name="Google Shape;1825;p112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6" name="Google Shape;1826;p112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7" name="Google Shape;1827;p112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8" name="Google Shape;1828;p112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9" name="Google Shape;1829;p112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0" name="Google Shape;1830;p112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1" name="Google Shape;1831;p112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2" name="Google Shape;1832;p112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3" name="Google Shape;1833;p112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4" name="Google Shape;1834;p112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5" name="Google Shape;1835;p112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6" name="Google Shape;1836;p112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7" name="Google Shape;1837;p112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8" name="Google Shape;1838;p112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9" name="Google Shape;1839;p112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0" name="Google Shape;1840;p112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1" name="Google Shape;1841;p112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2" name="Google Shape;1842;p112"/>
          <p:cNvSpPr/>
          <p:nvPr/>
        </p:nvSpPr>
        <p:spPr>
          <a:xfrm>
            <a:off x="7743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3" name="Google Shape;1843;p112"/>
          <p:cNvSpPr/>
          <p:nvPr/>
        </p:nvSpPr>
        <p:spPr>
          <a:xfrm>
            <a:off x="8246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4" name="Google Shape;1844;p112"/>
          <p:cNvSpPr/>
          <p:nvPr/>
        </p:nvSpPr>
        <p:spPr>
          <a:xfrm>
            <a:off x="7743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5" name="Google Shape;1845;p112"/>
          <p:cNvSpPr/>
          <p:nvPr/>
        </p:nvSpPr>
        <p:spPr>
          <a:xfrm>
            <a:off x="8246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6" name="Google Shape;1846;p112"/>
          <p:cNvSpPr/>
          <p:nvPr/>
        </p:nvSpPr>
        <p:spPr>
          <a:xfrm>
            <a:off x="7743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7" name="Google Shape;1847;p112"/>
          <p:cNvSpPr/>
          <p:nvPr/>
        </p:nvSpPr>
        <p:spPr>
          <a:xfrm>
            <a:off x="8246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8" name="Google Shape;1848;p112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9" name="Google Shape;1849;p112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50" name="Google Shape;1850;p112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51" name="Google Shape;1851;p112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52" name="Google Shape;1852;p112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53" name="Google Shape;1853;p112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54" name="Google Shape;1854;p112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55" name="Google Shape;1855;p112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56" name="Google Shape;1856;p112"/>
          <p:cNvSpPr txBox="1"/>
          <p:nvPr/>
        </p:nvSpPr>
        <p:spPr>
          <a:xfrm>
            <a:off x="142750" y="16975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accent3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accent3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857" name="Google Shape;1857;p112"/>
          <p:cNvSpPr txBox="1"/>
          <p:nvPr/>
        </p:nvSpPr>
        <p:spPr>
          <a:xfrm>
            <a:off x="203025" y="4157350"/>
            <a:ext cx="1730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Depth Testing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8" name="Google Shape;1858;p112"/>
          <p:cNvSpPr/>
          <p:nvPr/>
        </p:nvSpPr>
        <p:spPr>
          <a:xfrm>
            <a:off x="2715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59" name="Google Shape;1859;p112"/>
          <p:cNvSpPr/>
          <p:nvPr/>
        </p:nvSpPr>
        <p:spPr>
          <a:xfrm>
            <a:off x="3218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0" name="Google Shape;1860;p112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1" name="Google Shape;1861;p112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2" name="Google Shape;1862;p112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3" name="Google Shape;1863;p112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4" name="Google Shape;1864;p112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5" name="Google Shape;1865;p112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6" name="Google Shape;1866;p112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7" name="Google Shape;1867;p112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8" name="Google Shape;1868;p112"/>
          <p:cNvSpPr/>
          <p:nvPr/>
        </p:nvSpPr>
        <p:spPr>
          <a:xfrm>
            <a:off x="7743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9" name="Google Shape;1869;p112"/>
          <p:cNvSpPr/>
          <p:nvPr/>
        </p:nvSpPr>
        <p:spPr>
          <a:xfrm>
            <a:off x="8246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0" name="Google Shape;1870;p112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1" name="Google Shape;1871;p112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2" name="Google Shape;1872;p112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3" name="Google Shape;1873;p112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4" name="Google Shape;1874;p112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5" name="Google Shape;1875;p112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6" name="Google Shape;1876;p112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7" name="Google Shape;1877;p112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8" name="Google Shape;1878;p112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9" name="Google Shape;1879;p112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0" name="Google Shape;1880;p112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1" name="Google Shape;1881;p112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2" name="Google Shape;1882;p112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3" name="Google Shape;1883;p112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4" name="Google Shape;1884;p112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5" name="Google Shape;1885;p112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6" name="Google Shape;1886;p112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7" name="Google Shape;1887;p112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8" name="Google Shape;1888;p112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9" name="Google Shape;1889;p112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0" name="Google Shape;1890;p112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1" name="Google Shape;1891;p112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2" name="Google Shape;1892;p112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3" name="Google Shape;1893;p112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4" name="Google Shape;1894;p112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5" name="Google Shape;1895;p112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6" name="Google Shape;1896;p112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7" name="Google Shape;1897;p112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8" name="Google Shape;1898;p112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9" name="Google Shape;1899;p112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00" name="Google Shape;1900;p112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01" name="Google Shape;1901;p112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02" name="Google Shape;1902;p112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03" name="Google Shape;1903;p112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04" name="Google Shape;1904;p112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05" name="Google Shape;1905;p112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113"/>
          <p:cNvSpPr/>
          <p:nvPr/>
        </p:nvSpPr>
        <p:spPr>
          <a:xfrm>
            <a:off x="2715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1" name="Google Shape;1911;p113"/>
          <p:cNvSpPr/>
          <p:nvPr/>
        </p:nvSpPr>
        <p:spPr>
          <a:xfrm>
            <a:off x="3218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2" name="Google Shape;1912;p113"/>
          <p:cNvSpPr/>
          <p:nvPr/>
        </p:nvSpPr>
        <p:spPr>
          <a:xfrm>
            <a:off x="3721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3" name="Google Shape;1913;p113"/>
          <p:cNvSpPr/>
          <p:nvPr/>
        </p:nvSpPr>
        <p:spPr>
          <a:xfrm>
            <a:off x="4223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4" name="Google Shape;1914;p113"/>
          <p:cNvSpPr/>
          <p:nvPr/>
        </p:nvSpPr>
        <p:spPr>
          <a:xfrm>
            <a:off x="4726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5" name="Google Shape;1915;p113"/>
          <p:cNvSpPr/>
          <p:nvPr/>
        </p:nvSpPr>
        <p:spPr>
          <a:xfrm>
            <a:off x="5229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6" name="Google Shape;1916;p113"/>
          <p:cNvSpPr/>
          <p:nvPr/>
        </p:nvSpPr>
        <p:spPr>
          <a:xfrm>
            <a:off x="5732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7" name="Google Shape;1917;p113"/>
          <p:cNvSpPr/>
          <p:nvPr/>
        </p:nvSpPr>
        <p:spPr>
          <a:xfrm>
            <a:off x="6235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8" name="Google Shape;1918;p113"/>
          <p:cNvSpPr/>
          <p:nvPr/>
        </p:nvSpPr>
        <p:spPr>
          <a:xfrm>
            <a:off x="6737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9" name="Google Shape;1919;p113"/>
          <p:cNvSpPr/>
          <p:nvPr/>
        </p:nvSpPr>
        <p:spPr>
          <a:xfrm>
            <a:off x="7240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0" name="Google Shape;1920;p113"/>
          <p:cNvSpPr/>
          <p:nvPr/>
        </p:nvSpPr>
        <p:spPr>
          <a:xfrm>
            <a:off x="2715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1" name="Google Shape;1921;p113"/>
          <p:cNvSpPr/>
          <p:nvPr/>
        </p:nvSpPr>
        <p:spPr>
          <a:xfrm>
            <a:off x="3218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2" name="Google Shape;1922;p113"/>
          <p:cNvSpPr/>
          <p:nvPr/>
        </p:nvSpPr>
        <p:spPr>
          <a:xfrm>
            <a:off x="3721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3" name="Google Shape;1923;p113"/>
          <p:cNvSpPr/>
          <p:nvPr/>
        </p:nvSpPr>
        <p:spPr>
          <a:xfrm>
            <a:off x="4223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4" name="Google Shape;1924;p113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5" name="Google Shape;1925;p113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6" name="Google Shape;1926;p113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7" name="Google Shape;1927;p113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8" name="Google Shape;1928;p113"/>
          <p:cNvSpPr/>
          <p:nvPr/>
        </p:nvSpPr>
        <p:spPr>
          <a:xfrm>
            <a:off x="6737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9" name="Google Shape;1929;p113"/>
          <p:cNvSpPr/>
          <p:nvPr/>
        </p:nvSpPr>
        <p:spPr>
          <a:xfrm>
            <a:off x="7240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0" name="Google Shape;1930;p113"/>
          <p:cNvSpPr/>
          <p:nvPr/>
        </p:nvSpPr>
        <p:spPr>
          <a:xfrm>
            <a:off x="2715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1" name="Google Shape;1931;p113"/>
          <p:cNvSpPr/>
          <p:nvPr/>
        </p:nvSpPr>
        <p:spPr>
          <a:xfrm>
            <a:off x="3218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2" name="Google Shape;1932;p113"/>
          <p:cNvSpPr/>
          <p:nvPr/>
        </p:nvSpPr>
        <p:spPr>
          <a:xfrm>
            <a:off x="3721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3" name="Google Shape;1933;p113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4" name="Google Shape;1934;p113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5" name="Google Shape;1935;p113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6" name="Google Shape;1936;p113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7" name="Google Shape;1937;p113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8" name="Google Shape;1938;p113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9" name="Google Shape;1939;p113"/>
          <p:cNvSpPr/>
          <p:nvPr/>
        </p:nvSpPr>
        <p:spPr>
          <a:xfrm>
            <a:off x="7240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0" name="Google Shape;1940;p113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1" name="Google Shape;1941;p113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2" name="Google Shape;1942;p113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3" name="Google Shape;1943;p113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4" name="Google Shape;1944;p113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5" name="Google Shape;1945;p113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6" name="Google Shape;1946;p113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7" name="Google Shape;1947;p113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8" name="Google Shape;1948;p113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9" name="Google Shape;1949;p113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0" name="Google Shape;1950;p113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1" name="Google Shape;1951;p113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2" name="Google Shape;1952;p113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3" name="Google Shape;1953;p113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4" name="Google Shape;1954;p113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5" name="Google Shape;1955;p113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6" name="Google Shape;1956;p113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7" name="Google Shape;1957;p113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8" name="Google Shape;1958;p113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9" name="Google Shape;1959;p113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0" name="Google Shape;1960;p113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1" name="Google Shape;1961;p113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2" name="Google Shape;1962;p113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3" name="Google Shape;1963;p113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4" name="Google Shape;1964;p113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5" name="Google Shape;1965;p113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6" name="Google Shape;1966;p113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7" name="Google Shape;1967;p113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8" name="Google Shape;1968;p113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9" name="Google Shape;1969;p113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0" name="Google Shape;1970;p113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1" name="Google Shape;1971;p113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2" name="Google Shape;1972;p113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3" name="Google Shape;1973;p113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4" name="Google Shape;1974;p113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5" name="Google Shape;1975;p113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6" name="Google Shape;1976;p113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7" name="Google Shape;1977;p113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8" name="Google Shape;1978;p113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9" name="Google Shape;1979;p113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0" name="Google Shape;1980;p113"/>
          <p:cNvSpPr/>
          <p:nvPr/>
        </p:nvSpPr>
        <p:spPr>
          <a:xfrm>
            <a:off x="7743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1" name="Google Shape;1981;p113"/>
          <p:cNvSpPr/>
          <p:nvPr/>
        </p:nvSpPr>
        <p:spPr>
          <a:xfrm>
            <a:off x="8246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2" name="Google Shape;1982;p113"/>
          <p:cNvSpPr/>
          <p:nvPr/>
        </p:nvSpPr>
        <p:spPr>
          <a:xfrm>
            <a:off x="7743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3" name="Google Shape;1983;p113"/>
          <p:cNvSpPr/>
          <p:nvPr/>
        </p:nvSpPr>
        <p:spPr>
          <a:xfrm>
            <a:off x="8246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4" name="Google Shape;1984;p113"/>
          <p:cNvSpPr/>
          <p:nvPr/>
        </p:nvSpPr>
        <p:spPr>
          <a:xfrm>
            <a:off x="7743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5" name="Google Shape;1985;p113"/>
          <p:cNvSpPr/>
          <p:nvPr/>
        </p:nvSpPr>
        <p:spPr>
          <a:xfrm>
            <a:off x="8246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6" name="Google Shape;1986;p113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7" name="Google Shape;1987;p113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8" name="Google Shape;1988;p113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9" name="Google Shape;1989;p113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90" name="Google Shape;1990;p113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91" name="Google Shape;1991;p113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92" name="Google Shape;1992;p113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93" name="Google Shape;1993;p113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94" name="Google Shape;1994;p113"/>
          <p:cNvSpPr txBox="1"/>
          <p:nvPr/>
        </p:nvSpPr>
        <p:spPr>
          <a:xfrm>
            <a:off x="142750" y="16975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accent3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accent3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995" name="Google Shape;1995;p113"/>
          <p:cNvSpPr txBox="1"/>
          <p:nvPr/>
        </p:nvSpPr>
        <p:spPr>
          <a:xfrm>
            <a:off x="203025" y="4157350"/>
            <a:ext cx="1730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Depth Testing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6" name="Google Shape;1996;p113"/>
          <p:cNvSpPr/>
          <p:nvPr/>
        </p:nvSpPr>
        <p:spPr>
          <a:xfrm>
            <a:off x="2715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97" name="Google Shape;1997;p113"/>
          <p:cNvSpPr/>
          <p:nvPr/>
        </p:nvSpPr>
        <p:spPr>
          <a:xfrm>
            <a:off x="3218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98" name="Google Shape;1998;p113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99" name="Google Shape;1999;p113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0" name="Google Shape;2000;p113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1" name="Google Shape;2001;p113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2" name="Google Shape;2002;p113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3" name="Google Shape;2003;p113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4" name="Google Shape;2004;p113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5" name="Google Shape;2005;p113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6" name="Google Shape;2006;p113"/>
          <p:cNvSpPr/>
          <p:nvPr/>
        </p:nvSpPr>
        <p:spPr>
          <a:xfrm>
            <a:off x="7743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7" name="Google Shape;2007;p113"/>
          <p:cNvSpPr/>
          <p:nvPr/>
        </p:nvSpPr>
        <p:spPr>
          <a:xfrm>
            <a:off x="8246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p11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Z-Fighting</a:t>
            </a:r>
            <a:endParaRPr/>
          </a:p>
        </p:txBody>
      </p:sp>
      <p:sp>
        <p:nvSpPr>
          <p:cNvPr id="2013" name="Google Shape;2013;p114"/>
          <p:cNvSpPr txBox="1">
            <a:spLocks noGrp="1"/>
          </p:cNvSpPr>
          <p:nvPr>
            <p:ph type="body" idx="1"/>
          </p:nvPr>
        </p:nvSpPr>
        <p:spPr>
          <a:xfrm>
            <a:off x="721225" y="2049675"/>
            <a:ext cx="3300900" cy="26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Since depth values have a limited precision, we may face situations where rounding errors cause what is called Z-Fighting.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This usually happens when triangles are nearly coplanar.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Picking a large near/far range can cause this to happen when 2 objects are near each other yet far from the camera.</a:t>
            </a:r>
            <a:endParaRPr/>
          </a:p>
        </p:txBody>
      </p:sp>
      <p:pic>
        <p:nvPicPr>
          <p:cNvPr id="2014" name="Google Shape;2014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3300" y="914400"/>
            <a:ext cx="4808299" cy="3412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6850" y="94400"/>
            <a:ext cx="3463525" cy="194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0" name="Google Shape;2020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2099" y="2100625"/>
            <a:ext cx="5109176" cy="287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1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2075" y="2606438"/>
            <a:ext cx="3603925" cy="187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1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solve Z-Fighting?</a:t>
            </a:r>
            <a:endParaRPr/>
          </a:p>
        </p:txBody>
      </p:sp>
      <p:sp>
        <p:nvSpPr>
          <p:cNvPr id="2027" name="Google Shape;2027;p11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dirty="0"/>
              <a:t>Avoid positioning parallel surfaces near each other.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dirty="0"/>
              <a:t>Narrow the projection depth range. Make “near” as far as possible and make “far” as near as possible.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dirty="0"/>
              <a:t>Increase the bit depth of the depth buffer.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dirty="0"/>
              <a:t>Use depth bias (Useful for decals but hard to apply on everything).</a:t>
            </a:r>
            <a:endParaRPr dirty="0"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11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 Face Culling</a:t>
            </a:r>
            <a:endParaRPr dirty="0"/>
          </a:p>
        </p:txBody>
      </p:sp>
      <p:pic>
        <p:nvPicPr>
          <p:cNvPr id="2033" name="Google Shape;2033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1725" y="748050"/>
            <a:ext cx="476250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p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1725" y="2656385"/>
            <a:ext cx="4762500" cy="2142480"/>
          </a:xfrm>
          <a:prstGeom prst="rect">
            <a:avLst/>
          </a:prstGeom>
          <a:noFill/>
          <a:ln>
            <a:noFill/>
          </a:ln>
        </p:spPr>
      </p:pic>
      <p:sp>
        <p:nvSpPr>
          <p:cNvPr id="2035" name="Google Shape;2035;p11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Even with early depth testing, it is inefficient to rasterize every triangle.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Some triangle will be hidden from a certain viewing direction that we don’t even want to waste time rasterizing them.</a:t>
            </a:r>
            <a:endParaRPr dirty="0"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0" name="Google Shape;2040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00" y="84725"/>
            <a:ext cx="5251250" cy="25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1" name="Google Shape;2041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714550"/>
            <a:ext cx="4449500" cy="232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6" name="Google Shape;2046;p119"/>
          <p:cNvPicPr preferRelativeResize="0"/>
          <p:nvPr/>
        </p:nvPicPr>
        <p:blipFill rotWithShape="1">
          <a:blip r:embed="rId4">
            <a:alphaModFix/>
          </a:blip>
          <a:srcRect l="12850" t="11423" r="14754" b="15445"/>
          <a:stretch/>
        </p:blipFill>
        <p:spPr>
          <a:xfrm rot="-6">
            <a:off x="637025" y="2098028"/>
            <a:ext cx="3704200" cy="20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047" name="Google Shape;2047;p119"/>
          <p:cNvSpPr txBox="1"/>
          <p:nvPr/>
        </p:nvSpPr>
        <p:spPr>
          <a:xfrm>
            <a:off x="3432225" y="367375"/>
            <a:ext cx="3000000" cy="9861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glEnable</a:t>
            </a:r>
            <a:r>
              <a:rPr lang="en" sz="16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00" dirty="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GL_CULL_FACE</a:t>
            </a:r>
            <a:r>
              <a:rPr lang="en" sz="16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600" dirty="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 dirty="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glCullFace</a:t>
            </a:r>
            <a:r>
              <a:rPr lang="en" sz="16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00" dirty="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GL_BACK</a:t>
            </a:r>
            <a:r>
              <a:rPr lang="en" sz="16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600" dirty="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 dirty="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glFrontFace</a:t>
            </a:r>
            <a:r>
              <a:rPr lang="en" sz="16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00" dirty="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GL_CCW</a:t>
            </a:r>
            <a:r>
              <a:rPr lang="en" sz="16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600" dirty="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 dirty="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48" name="Google Shape;2048;p119"/>
          <p:cNvSpPr txBox="1"/>
          <p:nvPr/>
        </p:nvSpPr>
        <p:spPr>
          <a:xfrm>
            <a:off x="427025" y="4176675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9" name="Google Shape;2049;p119"/>
          <p:cNvSpPr txBox="1"/>
          <p:nvPr/>
        </p:nvSpPr>
        <p:spPr>
          <a:xfrm>
            <a:off x="4302550" y="417667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0" name="Google Shape;2050;p119"/>
          <p:cNvSpPr txBox="1"/>
          <p:nvPr/>
        </p:nvSpPr>
        <p:spPr>
          <a:xfrm>
            <a:off x="2384125" y="186042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51" name="Google Shape;2051;p119"/>
          <p:cNvPicPr preferRelativeResize="0"/>
          <p:nvPr/>
        </p:nvPicPr>
        <p:blipFill rotWithShape="1">
          <a:blip r:embed="rId4">
            <a:alphaModFix/>
          </a:blip>
          <a:srcRect l="12850" t="11423" r="14754" b="15445"/>
          <a:stretch/>
        </p:blipFill>
        <p:spPr>
          <a:xfrm rot="6" flipH="1">
            <a:off x="5043450" y="2098028"/>
            <a:ext cx="3704200" cy="20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052" name="Google Shape;2052;p119"/>
          <p:cNvSpPr txBox="1"/>
          <p:nvPr/>
        </p:nvSpPr>
        <p:spPr>
          <a:xfrm>
            <a:off x="8747650" y="4176675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3" name="Google Shape;2053;p119"/>
          <p:cNvSpPr txBox="1"/>
          <p:nvPr/>
        </p:nvSpPr>
        <p:spPr>
          <a:xfrm>
            <a:off x="4880350" y="417667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4" name="Google Shape;2054;p119"/>
          <p:cNvSpPr txBox="1"/>
          <p:nvPr/>
        </p:nvSpPr>
        <p:spPr>
          <a:xfrm>
            <a:off x="6790550" y="186042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055" name="Google Shape;2055;p119"/>
          <p:cNvGrpSpPr/>
          <p:nvPr/>
        </p:nvGrpSpPr>
        <p:grpSpPr>
          <a:xfrm>
            <a:off x="1401900" y="2533075"/>
            <a:ext cx="6436936" cy="1488824"/>
            <a:chOff x="1401900" y="2533075"/>
            <a:chExt cx="6436936" cy="1488824"/>
          </a:xfrm>
        </p:grpSpPr>
        <p:sp>
          <p:nvSpPr>
            <p:cNvPr id="2056" name="Google Shape;2056;p119"/>
            <p:cNvSpPr/>
            <p:nvPr/>
          </p:nvSpPr>
          <p:spPr>
            <a:xfrm>
              <a:off x="1401900" y="2533075"/>
              <a:ext cx="2030511" cy="1488824"/>
            </a:xfrm>
            <a:custGeom>
              <a:avLst/>
              <a:gdLst/>
              <a:ahLst/>
              <a:cxnLst/>
              <a:rect l="l" t="t" r="r" b="b"/>
              <a:pathLst>
                <a:path w="119109" h="71159" extrusionOk="0">
                  <a:moveTo>
                    <a:pt x="0" y="66208"/>
                  </a:moveTo>
                  <a:cubicBezTo>
                    <a:pt x="19594" y="66208"/>
                    <a:pt x="107189" y="77230"/>
                    <a:pt x="117566" y="66208"/>
                  </a:cubicBezTo>
                  <a:cubicBezTo>
                    <a:pt x="127943" y="55186"/>
                    <a:pt x="81278" y="1302"/>
                    <a:pt x="62264" y="77"/>
                  </a:cubicBezTo>
                  <a:cubicBezTo>
                    <a:pt x="43250" y="-1148"/>
                    <a:pt x="13278" y="49063"/>
                    <a:pt x="3481" y="5886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057" name="Google Shape;2057;p119"/>
            <p:cNvSpPr txBox="1"/>
            <p:nvPr/>
          </p:nvSpPr>
          <p:spPr>
            <a:xfrm>
              <a:off x="1943325" y="3055100"/>
              <a:ext cx="1091700" cy="44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Counter Clockwise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58" name="Google Shape;2058;p119"/>
            <p:cNvSpPr/>
            <p:nvPr/>
          </p:nvSpPr>
          <p:spPr>
            <a:xfrm flipH="1">
              <a:off x="5808325" y="2533075"/>
              <a:ext cx="2030511" cy="1488824"/>
            </a:xfrm>
            <a:custGeom>
              <a:avLst/>
              <a:gdLst/>
              <a:ahLst/>
              <a:cxnLst/>
              <a:rect l="l" t="t" r="r" b="b"/>
              <a:pathLst>
                <a:path w="119109" h="71159" extrusionOk="0">
                  <a:moveTo>
                    <a:pt x="0" y="66208"/>
                  </a:moveTo>
                  <a:cubicBezTo>
                    <a:pt x="19594" y="66208"/>
                    <a:pt x="107189" y="77230"/>
                    <a:pt x="117566" y="66208"/>
                  </a:cubicBezTo>
                  <a:cubicBezTo>
                    <a:pt x="127943" y="55186"/>
                    <a:pt x="81278" y="1302"/>
                    <a:pt x="62264" y="77"/>
                  </a:cubicBezTo>
                  <a:cubicBezTo>
                    <a:pt x="43250" y="-1148"/>
                    <a:pt x="13278" y="49063"/>
                    <a:pt x="3481" y="5886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059" name="Google Shape;2059;p119"/>
            <p:cNvSpPr txBox="1"/>
            <p:nvPr/>
          </p:nvSpPr>
          <p:spPr>
            <a:xfrm>
              <a:off x="6349700" y="3055100"/>
              <a:ext cx="1091700" cy="44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Clockwise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060" name="Google Shape;2060;p119"/>
          <p:cNvGrpSpPr/>
          <p:nvPr/>
        </p:nvGrpSpPr>
        <p:grpSpPr>
          <a:xfrm>
            <a:off x="338400" y="2349300"/>
            <a:ext cx="8592125" cy="444900"/>
            <a:chOff x="338400" y="2349300"/>
            <a:chExt cx="8592125" cy="444900"/>
          </a:xfrm>
        </p:grpSpPr>
        <p:sp>
          <p:nvSpPr>
            <p:cNvPr id="2061" name="Google Shape;2061;p119"/>
            <p:cNvSpPr txBox="1"/>
            <p:nvPr/>
          </p:nvSpPr>
          <p:spPr>
            <a:xfrm>
              <a:off x="338400" y="2349300"/>
              <a:ext cx="1269000" cy="44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Lato"/>
                  <a:ea typeface="Lato"/>
                  <a:cs typeface="Lato"/>
                  <a:sym typeface="Lato"/>
                </a:rPr>
                <a:t>Front Face</a:t>
              </a:r>
              <a:endParaRPr sz="1600" b="1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62" name="Google Shape;2062;p119"/>
            <p:cNvSpPr txBox="1"/>
            <p:nvPr/>
          </p:nvSpPr>
          <p:spPr>
            <a:xfrm>
              <a:off x="7838825" y="2349300"/>
              <a:ext cx="1091700" cy="44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Lato"/>
                  <a:ea typeface="Lato"/>
                  <a:cs typeface="Lato"/>
                  <a:sym typeface="Lato"/>
                </a:rPr>
                <a:t>Back Face</a:t>
              </a:r>
              <a:endParaRPr sz="1600" b="1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063" name="Google Shape;2063;p119"/>
          <p:cNvGrpSpPr/>
          <p:nvPr/>
        </p:nvGrpSpPr>
        <p:grpSpPr>
          <a:xfrm>
            <a:off x="5350741" y="1746097"/>
            <a:ext cx="3136500" cy="2782500"/>
            <a:chOff x="5390716" y="1995922"/>
            <a:chExt cx="3136500" cy="2782500"/>
          </a:xfrm>
        </p:grpSpPr>
        <p:sp>
          <p:nvSpPr>
            <p:cNvPr id="2064" name="Google Shape;2064;p119"/>
            <p:cNvSpPr txBox="1"/>
            <p:nvPr/>
          </p:nvSpPr>
          <p:spPr>
            <a:xfrm rot="-3214853">
              <a:off x="5387832" y="3173296"/>
              <a:ext cx="3142057" cy="4277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65" name="Google Shape;2065;p119"/>
            <p:cNvSpPr txBox="1"/>
            <p:nvPr/>
          </p:nvSpPr>
          <p:spPr>
            <a:xfrm rot="974352">
              <a:off x="5387884" y="3173226"/>
              <a:ext cx="3142164" cy="4277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CULL</a:t>
              </a:r>
              <a:endParaRPr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p120"/>
          <p:cNvPicPr preferRelativeResize="0"/>
          <p:nvPr/>
        </p:nvPicPr>
        <p:blipFill rotWithShape="1">
          <a:blip r:embed="rId4">
            <a:alphaModFix/>
          </a:blip>
          <a:srcRect l="12850" t="11423" r="14754" b="15445"/>
          <a:stretch/>
        </p:blipFill>
        <p:spPr>
          <a:xfrm rot="-6">
            <a:off x="332225" y="1183628"/>
            <a:ext cx="3704200" cy="20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p120"/>
          <p:cNvSpPr txBox="1"/>
          <p:nvPr/>
        </p:nvSpPr>
        <p:spPr>
          <a:xfrm>
            <a:off x="122225" y="3262275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2" name="Google Shape;2072;p120"/>
          <p:cNvSpPr txBox="1"/>
          <p:nvPr/>
        </p:nvSpPr>
        <p:spPr>
          <a:xfrm>
            <a:off x="3997750" y="326227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3" name="Google Shape;2073;p120"/>
          <p:cNvSpPr txBox="1"/>
          <p:nvPr/>
        </p:nvSpPr>
        <p:spPr>
          <a:xfrm>
            <a:off x="2079325" y="94602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74" name="Google Shape;2074;p120"/>
          <p:cNvPicPr preferRelativeResize="0"/>
          <p:nvPr/>
        </p:nvPicPr>
        <p:blipFill rotWithShape="1">
          <a:blip r:embed="rId4">
            <a:alphaModFix/>
          </a:blip>
          <a:srcRect l="12850" t="11423" r="14754" b="15445"/>
          <a:stretch/>
        </p:blipFill>
        <p:spPr>
          <a:xfrm rot="6" flipH="1">
            <a:off x="5195850" y="1183628"/>
            <a:ext cx="3704200" cy="20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Google Shape;2075;p120"/>
          <p:cNvSpPr txBox="1"/>
          <p:nvPr/>
        </p:nvSpPr>
        <p:spPr>
          <a:xfrm>
            <a:off x="8900050" y="3262275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6" name="Google Shape;2076;p120"/>
          <p:cNvSpPr txBox="1"/>
          <p:nvPr/>
        </p:nvSpPr>
        <p:spPr>
          <a:xfrm>
            <a:off x="5032750" y="326227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7" name="Google Shape;2077;p120"/>
          <p:cNvSpPr txBox="1"/>
          <p:nvPr/>
        </p:nvSpPr>
        <p:spPr>
          <a:xfrm>
            <a:off x="6942950" y="94602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8" name="Google Shape;2078;p120"/>
          <p:cNvSpPr/>
          <p:nvPr/>
        </p:nvSpPr>
        <p:spPr>
          <a:xfrm>
            <a:off x="1097100" y="1618675"/>
            <a:ext cx="2030511" cy="1488824"/>
          </a:xfrm>
          <a:custGeom>
            <a:avLst/>
            <a:gdLst/>
            <a:ahLst/>
            <a:cxnLst/>
            <a:rect l="l" t="t" r="r" b="b"/>
            <a:pathLst>
              <a:path w="119109" h="71159" extrusionOk="0">
                <a:moveTo>
                  <a:pt x="0" y="66208"/>
                </a:moveTo>
                <a:cubicBezTo>
                  <a:pt x="19594" y="66208"/>
                  <a:pt x="107189" y="77230"/>
                  <a:pt x="117566" y="66208"/>
                </a:cubicBezTo>
                <a:cubicBezTo>
                  <a:pt x="127943" y="55186"/>
                  <a:pt x="81278" y="1302"/>
                  <a:pt x="62264" y="77"/>
                </a:cubicBezTo>
                <a:cubicBezTo>
                  <a:pt x="43250" y="-1148"/>
                  <a:pt x="13278" y="49063"/>
                  <a:pt x="3481" y="5886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079" name="Google Shape;2079;p120"/>
          <p:cNvSpPr txBox="1"/>
          <p:nvPr/>
        </p:nvSpPr>
        <p:spPr>
          <a:xfrm>
            <a:off x="1638525" y="2140700"/>
            <a:ext cx="10917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Counter Clockwise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0" name="Google Shape;2080;p120"/>
          <p:cNvSpPr/>
          <p:nvPr/>
        </p:nvSpPr>
        <p:spPr>
          <a:xfrm flipH="1">
            <a:off x="5960725" y="1618675"/>
            <a:ext cx="2030511" cy="1488824"/>
          </a:xfrm>
          <a:custGeom>
            <a:avLst/>
            <a:gdLst/>
            <a:ahLst/>
            <a:cxnLst/>
            <a:rect l="l" t="t" r="r" b="b"/>
            <a:pathLst>
              <a:path w="119109" h="71159" extrusionOk="0">
                <a:moveTo>
                  <a:pt x="0" y="66208"/>
                </a:moveTo>
                <a:cubicBezTo>
                  <a:pt x="19594" y="66208"/>
                  <a:pt x="107189" y="77230"/>
                  <a:pt x="117566" y="66208"/>
                </a:cubicBezTo>
                <a:cubicBezTo>
                  <a:pt x="127943" y="55186"/>
                  <a:pt x="81278" y="1302"/>
                  <a:pt x="62264" y="77"/>
                </a:cubicBezTo>
                <a:cubicBezTo>
                  <a:pt x="43250" y="-1148"/>
                  <a:pt x="13278" y="49063"/>
                  <a:pt x="3481" y="5886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081" name="Google Shape;2081;p120"/>
          <p:cNvSpPr txBox="1"/>
          <p:nvPr/>
        </p:nvSpPr>
        <p:spPr>
          <a:xfrm>
            <a:off x="6502100" y="2140700"/>
            <a:ext cx="10917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Clockwise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2" name="Google Shape;2082;p120"/>
          <p:cNvSpPr txBox="1"/>
          <p:nvPr/>
        </p:nvSpPr>
        <p:spPr>
          <a:xfrm>
            <a:off x="1477850" y="3542550"/>
            <a:ext cx="12690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Lato"/>
                <a:ea typeface="Lato"/>
                <a:cs typeface="Lato"/>
                <a:sym typeface="Lato"/>
              </a:rPr>
              <a:t>Front Face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3" name="Google Shape;2083;p120"/>
          <p:cNvSpPr txBox="1"/>
          <p:nvPr/>
        </p:nvSpPr>
        <p:spPr>
          <a:xfrm>
            <a:off x="6277725" y="3542550"/>
            <a:ext cx="10917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Lato"/>
                <a:ea typeface="Lato"/>
                <a:cs typeface="Lato"/>
                <a:sym typeface="Lato"/>
              </a:rPr>
              <a:t>Back Face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4" name="Google Shape;2084;p120"/>
          <p:cNvSpPr/>
          <p:nvPr/>
        </p:nvSpPr>
        <p:spPr>
          <a:xfrm>
            <a:off x="3600963" y="1918400"/>
            <a:ext cx="2030400" cy="4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120"/>
          <p:cNvSpPr txBox="1"/>
          <p:nvPr/>
        </p:nvSpPr>
        <p:spPr>
          <a:xfrm>
            <a:off x="3412838" y="1183625"/>
            <a:ext cx="24066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Lato"/>
                <a:ea typeface="Lato"/>
                <a:cs typeface="Lato"/>
                <a:sym typeface="Lato"/>
              </a:rPr>
              <a:t>Rotate 180° around Y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086" name="Google Shape;2086;p120"/>
          <p:cNvGrpSpPr/>
          <p:nvPr/>
        </p:nvGrpSpPr>
        <p:grpSpPr>
          <a:xfrm>
            <a:off x="5286427" y="946020"/>
            <a:ext cx="3136500" cy="2782500"/>
            <a:chOff x="5390716" y="1995922"/>
            <a:chExt cx="3136500" cy="2782500"/>
          </a:xfrm>
        </p:grpSpPr>
        <p:sp>
          <p:nvSpPr>
            <p:cNvPr id="2087" name="Google Shape;2087;p120"/>
            <p:cNvSpPr txBox="1"/>
            <p:nvPr/>
          </p:nvSpPr>
          <p:spPr>
            <a:xfrm rot="-3214853">
              <a:off x="5387832" y="3173296"/>
              <a:ext cx="3142057" cy="4277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88" name="Google Shape;2088;p120"/>
            <p:cNvSpPr txBox="1"/>
            <p:nvPr/>
          </p:nvSpPr>
          <p:spPr>
            <a:xfrm rot="974352">
              <a:off x="5387884" y="3173226"/>
              <a:ext cx="3142164" cy="4277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CULL</a:t>
              </a:r>
              <a:endParaRPr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3" name="Google Shape;2093;p121"/>
          <p:cNvPicPr preferRelativeResize="0"/>
          <p:nvPr/>
        </p:nvPicPr>
        <p:blipFill rotWithShape="1">
          <a:blip r:embed="rId3">
            <a:alphaModFix/>
          </a:blip>
          <a:srcRect l="12850" t="11423" r="14754" b="15445"/>
          <a:stretch/>
        </p:blipFill>
        <p:spPr>
          <a:xfrm rot="-6">
            <a:off x="332225" y="1183628"/>
            <a:ext cx="3704200" cy="20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094" name="Google Shape;2094;p121"/>
          <p:cNvSpPr txBox="1"/>
          <p:nvPr/>
        </p:nvSpPr>
        <p:spPr>
          <a:xfrm>
            <a:off x="122225" y="3262275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5" name="Google Shape;2095;p121"/>
          <p:cNvSpPr txBox="1"/>
          <p:nvPr/>
        </p:nvSpPr>
        <p:spPr>
          <a:xfrm>
            <a:off x="3997750" y="326227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6" name="Google Shape;2096;p121"/>
          <p:cNvSpPr txBox="1"/>
          <p:nvPr/>
        </p:nvSpPr>
        <p:spPr>
          <a:xfrm>
            <a:off x="2079325" y="94602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97" name="Google Shape;2097;p121"/>
          <p:cNvPicPr preferRelativeResize="0"/>
          <p:nvPr/>
        </p:nvPicPr>
        <p:blipFill rotWithShape="1">
          <a:blip r:embed="rId3">
            <a:alphaModFix/>
          </a:blip>
          <a:srcRect l="12850" t="11423" r="14754" b="15445"/>
          <a:stretch/>
        </p:blipFill>
        <p:spPr>
          <a:xfrm rot="-10799994" flipH="1">
            <a:off x="5195850" y="1183628"/>
            <a:ext cx="3704200" cy="20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098" name="Google Shape;2098;p121"/>
          <p:cNvSpPr txBox="1"/>
          <p:nvPr/>
        </p:nvSpPr>
        <p:spPr>
          <a:xfrm>
            <a:off x="5043875" y="946025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9" name="Google Shape;2099;p121"/>
          <p:cNvSpPr txBox="1"/>
          <p:nvPr/>
        </p:nvSpPr>
        <p:spPr>
          <a:xfrm>
            <a:off x="8774350" y="102222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0" name="Google Shape;2100;p121"/>
          <p:cNvSpPr txBox="1"/>
          <p:nvPr/>
        </p:nvSpPr>
        <p:spPr>
          <a:xfrm>
            <a:off x="6942950" y="3283609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1" name="Google Shape;2101;p121"/>
          <p:cNvSpPr/>
          <p:nvPr/>
        </p:nvSpPr>
        <p:spPr>
          <a:xfrm>
            <a:off x="1097100" y="1618675"/>
            <a:ext cx="2030511" cy="1488824"/>
          </a:xfrm>
          <a:custGeom>
            <a:avLst/>
            <a:gdLst/>
            <a:ahLst/>
            <a:cxnLst/>
            <a:rect l="l" t="t" r="r" b="b"/>
            <a:pathLst>
              <a:path w="119109" h="71159" extrusionOk="0">
                <a:moveTo>
                  <a:pt x="0" y="66208"/>
                </a:moveTo>
                <a:cubicBezTo>
                  <a:pt x="19594" y="66208"/>
                  <a:pt x="107189" y="77230"/>
                  <a:pt x="117566" y="66208"/>
                </a:cubicBezTo>
                <a:cubicBezTo>
                  <a:pt x="127943" y="55186"/>
                  <a:pt x="81278" y="1302"/>
                  <a:pt x="62264" y="77"/>
                </a:cubicBezTo>
                <a:cubicBezTo>
                  <a:pt x="43250" y="-1148"/>
                  <a:pt x="13278" y="49063"/>
                  <a:pt x="3481" y="5886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02" name="Google Shape;2102;p121"/>
          <p:cNvSpPr txBox="1"/>
          <p:nvPr/>
        </p:nvSpPr>
        <p:spPr>
          <a:xfrm>
            <a:off x="1638525" y="2140700"/>
            <a:ext cx="10917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Counter Clockwise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3" name="Google Shape;2103;p121"/>
          <p:cNvSpPr/>
          <p:nvPr/>
        </p:nvSpPr>
        <p:spPr>
          <a:xfrm rot="10800000" flipH="1">
            <a:off x="5960725" y="1390075"/>
            <a:ext cx="2030511" cy="1488824"/>
          </a:xfrm>
          <a:custGeom>
            <a:avLst/>
            <a:gdLst/>
            <a:ahLst/>
            <a:cxnLst/>
            <a:rect l="l" t="t" r="r" b="b"/>
            <a:pathLst>
              <a:path w="119109" h="71159" extrusionOk="0">
                <a:moveTo>
                  <a:pt x="0" y="66208"/>
                </a:moveTo>
                <a:cubicBezTo>
                  <a:pt x="19594" y="66208"/>
                  <a:pt x="107189" y="77230"/>
                  <a:pt x="117566" y="66208"/>
                </a:cubicBezTo>
                <a:cubicBezTo>
                  <a:pt x="127943" y="55186"/>
                  <a:pt x="81278" y="1302"/>
                  <a:pt x="62264" y="77"/>
                </a:cubicBezTo>
                <a:cubicBezTo>
                  <a:pt x="43250" y="-1148"/>
                  <a:pt x="13278" y="49063"/>
                  <a:pt x="3481" y="5886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04" name="Google Shape;2104;p121"/>
          <p:cNvSpPr txBox="1"/>
          <p:nvPr/>
        </p:nvSpPr>
        <p:spPr>
          <a:xfrm>
            <a:off x="6502100" y="1835900"/>
            <a:ext cx="10917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Clockwise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5" name="Google Shape;2105;p121"/>
          <p:cNvSpPr txBox="1"/>
          <p:nvPr/>
        </p:nvSpPr>
        <p:spPr>
          <a:xfrm>
            <a:off x="1477850" y="3542550"/>
            <a:ext cx="12690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Lato"/>
                <a:ea typeface="Lato"/>
                <a:cs typeface="Lato"/>
                <a:sym typeface="Lato"/>
              </a:rPr>
              <a:t>Front Face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6" name="Google Shape;2106;p121"/>
          <p:cNvSpPr txBox="1"/>
          <p:nvPr/>
        </p:nvSpPr>
        <p:spPr>
          <a:xfrm>
            <a:off x="6506325" y="3542550"/>
            <a:ext cx="10917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Lato"/>
                <a:ea typeface="Lato"/>
                <a:cs typeface="Lato"/>
                <a:sym typeface="Lato"/>
              </a:rPr>
              <a:t>Back Face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7" name="Google Shape;2107;p121"/>
          <p:cNvSpPr/>
          <p:nvPr/>
        </p:nvSpPr>
        <p:spPr>
          <a:xfrm>
            <a:off x="3600963" y="1918400"/>
            <a:ext cx="2030400" cy="4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121"/>
          <p:cNvSpPr txBox="1"/>
          <p:nvPr/>
        </p:nvSpPr>
        <p:spPr>
          <a:xfrm>
            <a:off x="3340850" y="1531700"/>
            <a:ext cx="24066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Lato"/>
                <a:ea typeface="Lato"/>
                <a:cs typeface="Lato"/>
                <a:sym typeface="Lato"/>
              </a:rPr>
              <a:t>Rotate 180° around X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109" name="Google Shape;2109;p121"/>
          <p:cNvGrpSpPr/>
          <p:nvPr/>
        </p:nvGrpSpPr>
        <p:grpSpPr>
          <a:xfrm>
            <a:off x="5579341" y="755497"/>
            <a:ext cx="3136500" cy="2782500"/>
            <a:chOff x="5390716" y="1995922"/>
            <a:chExt cx="3136500" cy="2782500"/>
          </a:xfrm>
        </p:grpSpPr>
        <p:sp>
          <p:nvSpPr>
            <p:cNvPr id="2110" name="Google Shape;2110;p121"/>
            <p:cNvSpPr txBox="1"/>
            <p:nvPr/>
          </p:nvSpPr>
          <p:spPr>
            <a:xfrm rot="-3214853">
              <a:off x="5387832" y="3173296"/>
              <a:ext cx="3142057" cy="4277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111" name="Google Shape;2111;p121"/>
            <p:cNvSpPr txBox="1"/>
            <p:nvPr/>
          </p:nvSpPr>
          <p:spPr>
            <a:xfrm rot="974352">
              <a:off x="5387884" y="3173226"/>
              <a:ext cx="3142164" cy="4277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dirty="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CULL</a:t>
              </a:r>
              <a:endParaRPr sz="36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/>
          <p:nvPr/>
        </p:nvSpPr>
        <p:spPr>
          <a:xfrm>
            <a:off x="1425900" y="279625"/>
            <a:ext cx="62922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Translation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6" name="Google Shape;196;p23" descr="\begin{bmatrix}&#10;x+\delta_x\\y+\delta_y\\z+\delta_z\\1&#10;\end{bmatrix}&#10;=&#10;\begin{bmatrix}&#10;1 &amp; 0 &amp; 0 &amp; \delta_x\\&#10;0 &amp; 1 &amp; 0 &amp; \delta_y\\&#10;0 &amp; 0 &amp; 1 &amp; \delta_z\\&#10;0 &amp; 0 &amp; 0 &amp; 1&#10;\end{bmatrix}&#10;\begin{bmatrix}&#10;x\\y\\z\\1&#10;\end{bmatrix}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4916" y="1797839"/>
            <a:ext cx="4974166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"/>
          <p:cNvSpPr txBox="1"/>
          <p:nvPr/>
        </p:nvSpPr>
        <p:spPr>
          <a:xfrm>
            <a:off x="1425900" y="3967500"/>
            <a:ext cx="62922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For points, we set “w” to 1.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6" name="Google Shape;2116;p122"/>
          <p:cNvPicPr preferRelativeResize="0"/>
          <p:nvPr/>
        </p:nvPicPr>
        <p:blipFill rotWithShape="1">
          <a:blip r:embed="rId3">
            <a:alphaModFix/>
          </a:blip>
          <a:srcRect l="12850" t="11423" r="14754" b="15445"/>
          <a:stretch/>
        </p:blipFill>
        <p:spPr>
          <a:xfrm rot="-6">
            <a:off x="332225" y="1183628"/>
            <a:ext cx="3704200" cy="20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117" name="Google Shape;2117;p122"/>
          <p:cNvSpPr txBox="1"/>
          <p:nvPr/>
        </p:nvSpPr>
        <p:spPr>
          <a:xfrm>
            <a:off x="122225" y="3262275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8" name="Google Shape;2118;p122"/>
          <p:cNvSpPr txBox="1"/>
          <p:nvPr/>
        </p:nvSpPr>
        <p:spPr>
          <a:xfrm>
            <a:off x="3997750" y="326227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9" name="Google Shape;2119;p122"/>
          <p:cNvSpPr txBox="1"/>
          <p:nvPr/>
        </p:nvSpPr>
        <p:spPr>
          <a:xfrm>
            <a:off x="2079325" y="94602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20" name="Google Shape;2120;p122"/>
          <p:cNvPicPr preferRelativeResize="0"/>
          <p:nvPr/>
        </p:nvPicPr>
        <p:blipFill rotWithShape="1">
          <a:blip r:embed="rId3">
            <a:alphaModFix/>
          </a:blip>
          <a:srcRect l="12850" t="11423" r="14754" b="15445"/>
          <a:stretch/>
        </p:blipFill>
        <p:spPr>
          <a:xfrm rot="10799994">
            <a:off x="5195850" y="1183628"/>
            <a:ext cx="3704200" cy="20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121" name="Google Shape;2121;p122"/>
          <p:cNvSpPr txBox="1"/>
          <p:nvPr/>
        </p:nvSpPr>
        <p:spPr>
          <a:xfrm>
            <a:off x="8900050" y="946025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2" name="Google Shape;2122;p122"/>
          <p:cNvSpPr txBox="1"/>
          <p:nvPr/>
        </p:nvSpPr>
        <p:spPr>
          <a:xfrm>
            <a:off x="4985850" y="94602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3" name="Google Shape;2123;p122"/>
          <p:cNvSpPr txBox="1"/>
          <p:nvPr/>
        </p:nvSpPr>
        <p:spPr>
          <a:xfrm>
            <a:off x="6942950" y="3283609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4" name="Google Shape;2124;p122"/>
          <p:cNvSpPr/>
          <p:nvPr/>
        </p:nvSpPr>
        <p:spPr>
          <a:xfrm>
            <a:off x="1097100" y="1618675"/>
            <a:ext cx="2030511" cy="1488824"/>
          </a:xfrm>
          <a:custGeom>
            <a:avLst/>
            <a:gdLst/>
            <a:ahLst/>
            <a:cxnLst/>
            <a:rect l="l" t="t" r="r" b="b"/>
            <a:pathLst>
              <a:path w="119109" h="71159" extrusionOk="0">
                <a:moveTo>
                  <a:pt x="0" y="66208"/>
                </a:moveTo>
                <a:cubicBezTo>
                  <a:pt x="19594" y="66208"/>
                  <a:pt x="107189" y="77230"/>
                  <a:pt x="117566" y="66208"/>
                </a:cubicBezTo>
                <a:cubicBezTo>
                  <a:pt x="127943" y="55186"/>
                  <a:pt x="81278" y="1302"/>
                  <a:pt x="62264" y="77"/>
                </a:cubicBezTo>
                <a:cubicBezTo>
                  <a:pt x="43250" y="-1148"/>
                  <a:pt x="13278" y="49063"/>
                  <a:pt x="3481" y="5886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25" name="Google Shape;2125;p122"/>
          <p:cNvSpPr txBox="1"/>
          <p:nvPr/>
        </p:nvSpPr>
        <p:spPr>
          <a:xfrm>
            <a:off x="1638525" y="2140700"/>
            <a:ext cx="10917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Counter Clockwise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6" name="Google Shape;2126;p122"/>
          <p:cNvSpPr/>
          <p:nvPr/>
        </p:nvSpPr>
        <p:spPr>
          <a:xfrm rot="10800000">
            <a:off x="6113125" y="1390075"/>
            <a:ext cx="2030511" cy="1488824"/>
          </a:xfrm>
          <a:custGeom>
            <a:avLst/>
            <a:gdLst/>
            <a:ahLst/>
            <a:cxnLst/>
            <a:rect l="l" t="t" r="r" b="b"/>
            <a:pathLst>
              <a:path w="119109" h="71159" extrusionOk="0">
                <a:moveTo>
                  <a:pt x="0" y="66208"/>
                </a:moveTo>
                <a:cubicBezTo>
                  <a:pt x="19594" y="66208"/>
                  <a:pt x="107189" y="77230"/>
                  <a:pt x="117566" y="66208"/>
                </a:cubicBezTo>
                <a:cubicBezTo>
                  <a:pt x="127943" y="55186"/>
                  <a:pt x="81278" y="1302"/>
                  <a:pt x="62264" y="77"/>
                </a:cubicBezTo>
                <a:cubicBezTo>
                  <a:pt x="43250" y="-1148"/>
                  <a:pt x="13278" y="49063"/>
                  <a:pt x="3481" y="5886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27" name="Google Shape;2127;p122"/>
          <p:cNvSpPr txBox="1"/>
          <p:nvPr/>
        </p:nvSpPr>
        <p:spPr>
          <a:xfrm>
            <a:off x="6502100" y="1835900"/>
            <a:ext cx="10917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Counter Clockwise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8" name="Google Shape;2128;p122"/>
          <p:cNvSpPr txBox="1"/>
          <p:nvPr/>
        </p:nvSpPr>
        <p:spPr>
          <a:xfrm>
            <a:off x="1477850" y="3542550"/>
            <a:ext cx="12690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Lato"/>
                <a:ea typeface="Lato"/>
                <a:cs typeface="Lato"/>
                <a:sym typeface="Lato"/>
              </a:rPr>
              <a:t>Front Face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9" name="Google Shape;2129;p122"/>
          <p:cNvSpPr txBox="1"/>
          <p:nvPr/>
        </p:nvSpPr>
        <p:spPr>
          <a:xfrm>
            <a:off x="6458375" y="3542550"/>
            <a:ext cx="11877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Lato"/>
                <a:ea typeface="Lato"/>
                <a:cs typeface="Lato"/>
                <a:sym typeface="Lato"/>
              </a:rPr>
              <a:t>Front Face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0" name="Google Shape;2130;p122"/>
          <p:cNvSpPr/>
          <p:nvPr/>
        </p:nvSpPr>
        <p:spPr>
          <a:xfrm>
            <a:off x="3600963" y="1918400"/>
            <a:ext cx="2030400" cy="4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1" name="Google Shape;2131;p122"/>
          <p:cNvSpPr txBox="1"/>
          <p:nvPr/>
        </p:nvSpPr>
        <p:spPr>
          <a:xfrm>
            <a:off x="3340850" y="1531700"/>
            <a:ext cx="24066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Lato"/>
                <a:ea typeface="Lato"/>
                <a:cs typeface="Lato"/>
                <a:sym typeface="Lato"/>
              </a:rPr>
              <a:t>Rotate 180° around Z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2" name="Google Shape;2132;p122"/>
          <p:cNvSpPr txBox="1"/>
          <p:nvPr/>
        </p:nvSpPr>
        <p:spPr>
          <a:xfrm>
            <a:off x="5848925" y="4080600"/>
            <a:ext cx="2406600" cy="44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KEEP</a:t>
            </a:r>
            <a:endParaRPr sz="24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12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Scene Graphs</a:t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2" name="Google Shape;2142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3" name="Google Shape;2143;p124"/>
          <p:cNvSpPr/>
          <p:nvPr/>
        </p:nvSpPr>
        <p:spPr>
          <a:xfrm>
            <a:off x="3541625" y="880750"/>
            <a:ext cx="96600" cy="96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44" name="Google Shape;2144;p124"/>
          <p:cNvCxnSpPr>
            <a:endCxn id="2143" idx="1"/>
          </p:cNvCxnSpPr>
          <p:nvPr/>
        </p:nvCxnSpPr>
        <p:spPr>
          <a:xfrm>
            <a:off x="2436472" y="581097"/>
            <a:ext cx="1119300" cy="313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145" name="Google Shape;2145;p124"/>
          <p:cNvSpPr txBox="1"/>
          <p:nvPr/>
        </p:nvSpPr>
        <p:spPr>
          <a:xfrm>
            <a:off x="164250" y="20275"/>
            <a:ext cx="28908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This is a point in the local space of the phone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6" name="Google Shape;2146;p124"/>
          <p:cNvSpPr txBox="1"/>
          <p:nvPr/>
        </p:nvSpPr>
        <p:spPr>
          <a:xfrm>
            <a:off x="6088600" y="3014200"/>
            <a:ext cx="2890800" cy="9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 need to get it to world space…..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What is the world space?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47" name="Google Shape;2147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0" y="2780208"/>
            <a:ext cx="3253300" cy="2363292"/>
          </a:xfrm>
          <a:prstGeom prst="rect">
            <a:avLst/>
          </a:prstGeom>
          <a:noFill/>
          <a:ln>
            <a:noFill/>
          </a:ln>
        </p:spPr>
      </p:pic>
      <p:sp>
        <p:nvSpPr>
          <p:cNvPr id="2148" name="Google Shape;2148;p124"/>
          <p:cNvSpPr/>
          <p:nvPr/>
        </p:nvSpPr>
        <p:spPr>
          <a:xfrm>
            <a:off x="2028075" y="2780200"/>
            <a:ext cx="1225200" cy="699000"/>
          </a:xfrm>
          <a:prstGeom prst="wedgeEllipseCallout">
            <a:avLst>
              <a:gd name="adj1" fmla="val -37185"/>
              <a:gd name="adj2" fmla="val 5805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Hi</a:t>
            </a:r>
            <a:endParaRPr sz="16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Again!</a:t>
            </a:r>
            <a:endParaRPr sz="16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2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/>
                                        <p:tgtEl>
                                          <p:spTgt spid="2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3" name="Google Shape;2153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9371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4" name="Google Shape;2154;p125"/>
          <p:cNvSpPr txBox="1"/>
          <p:nvPr/>
        </p:nvSpPr>
        <p:spPr>
          <a:xfrm>
            <a:off x="336000" y="287750"/>
            <a:ext cx="5861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hand is our world space.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 just need define our location relative to the hand. 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155" name="Google Shape;2155;p125"/>
          <p:cNvGrpSpPr/>
          <p:nvPr/>
        </p:nvGrpSpPr>
        <p:grpSpPr>
          <a:xfrm>
            <a:off x="3383782" y="2697525"/>
            <a:ext cx="1256920" cy="1479232"/>
            <a:chOff x="3383782" y="2697525"/>
            <a:chExt cx="1256920" cy="1479232"/>
          </a:xfrm>
        </p:grpSpPr>
        <p:cxnSp>
          <p:nvCxnSpPr>
            <p:cNvPr id="2156" name="Google Shape;2156;p125"/>
            <p:cNvCxnSpPr/>
            <p:nvPr/>
          </p:nvCxnSpPr>
          <p:spPr>
            <a:xfrm rot="10800000" flipH="1">
              <a:off x="3741600" y="3335625"/>
              <a:ext cx="899100" cy="30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57" name="Google Shape;2157;p125"/>
            <p:cNvCxnSpPr/>
            <p:nvPr/>
          </p:nvCxnSpPr>
          <p:spPr>
            <a:xfrm rot="10800000">
              <a:off x="3383782" y="2697525"/>
              <a:ext cx="367500" cy="94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58" name="Google Shape;2158;p125"/>
            <p:cNvCxnSpPr/>
            <p:nvPr/>
          </p:nvCxnSpPr>
          <p:spPr>
            <a:xfrm>
              <a:off x="3741602" y="3635257"/>
              <a:ext cx="899100" cy="541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159" name="Google Shape;2159;p125"/>
          <p:cNvGrpSpPr/>
          <p:nvPr/>
        </p:nvGrpSpPr>
        <p:grpSpPr>
          <a:xfrm>
            <a:off x="5008002" y="1488775"/>
            <a:ext cx="705898" cy="1179600"/>
            <a:chOff x="5008002" y="1488775"/>
            <a:chExt cx="705898" cy="1179600"/>
          </a:xfrm>
        </p:grpSpPr>
        <p:cxnSp>
          <p:nvCxnSpPr>
            <p:cNvPr id="2160" name="Google Shape;2160;p125"/>
            <p:cNvCxnSpPr/>
            <p:nvPr/>
          </p:nvCxnSpPr>
          <p:spPr>
            <a:xfrm>
              <a:off x="5143600" y="2559775"/>
              <a:ext cx="570300" cy="108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61" name="Google Shape;2161;p125"/>
            <p:cNvCxnSpPr/>
            <p:nvPr/>
          </p:nvCxnSpPr>
          <p:spPr>
            <a:xfrm rot="10800000" flipH="1">
              <a:off x="5153282" y="1488775"/>
              <a:ext cx="261000" cy="1071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62" name="Google Shape;2162;p125"/>
            <p:cNvCxnSpPr/>
            <p:nvPr/>
          </p:nvCxnSpPr>
          <p:spPr>
            <a:xfrm rot="10800000">
              <a:off x="5008002" y="2281607"/>
              <a:ext cx="135600" cy="268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163" name="Google Shape;2163;p125"/>
          <p:cNvSpPr txBox="1"/>
          <p:nvPr/>
        </p:nvSpPr>
        <p:spPr>
          <a:xfrm>
            <a:off x="5559225" y="4505400"/>
            <a:ext cx="3507600" cy="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But what is the hand relative to?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8" name="Google Shape;2168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169" name="Google Shape;2169;p126"/>
          <p:cNvSpPr txBox="1"/>
          <p:nvPr/>
        </p:nvSpPr>
        <p:spPr>
          <a:xfrm>
            <a:off x="116025" y="123375"/>
            <a:ext cx="2281800" cy="26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man is our world space.</a:t>
            </a: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just need define the hand location relative to him.</a:t>
            </a: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But what is the man relative to? </a:t>
            </a: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170" name="Google Shape;2170;p126"/>
          <p:cNvGrpSpPr/>
          <p:nvPr/>
        </p:nvGrpSpPr>
        <p:grpSpPr>
          <a:xfrm>
            <a:off x="3364675" y="2040075"/>
            <a:ext cx="579900" cy="1440832"/>
            <a:chOff x="5143600" y="1363075"/>
            <a:chExt cx="579900" cy="1440832"/>
          </a:xfrm>
        </p:grpSpPr>
        <p:cxnSp>
          <p:nvCxnSpPr>
            <p:cNvPr id="2171" name="Google Shape;2171;p126"/>
            <p:cNvCxnSpPr/>
            <p:nvPr/>
          </p:nvCxnSpPr>
          <p:spPr>
            <a:xfrm>
              <a:off x="5143600" y="2559775"/>
              <a:ext cx="579900" cy="24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72" name="Google Shape;2172;p126"/>
            <p:cNvCxnSpPr/>
            <p:nvPr/>
          </p:nvCxnSpPr>
          <p:spPr>
            <a:xfrm rot="10800000" flipH="1">
              <a:off x="5153282" y="1363075"/>
              <a:ext cx="9600" cy="11967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73" name="Google Shape;2173;p126"/>
            <p:cNvCxnSpPr/>
            <p:nvPr/>
          </p:nvCxnSpPr>
          <p:spPr>
            <a:xfrm>
              <a:off x="5143602" y="2550107"/>
              <a:ext cx="212700" cy="2538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174" name="Google Shape;2174;p126"/>
          <p:cNvGrpSpPr/>
          <p:nvPr/>
        </p:nvGrpSpPr>
        <p:grpSpPr>
          <a:xfrm>
            <a:off x="2697557" y="4283107"/>
            <a:ext cx="667118" cy="420968"/>
            <a:chOff x="5007782" y="2138807"/>
            <a:chExt cx="667118" cy="420968"/>
          </a:xfrm>
        </p:grpSpPr>
        <p:cxnSp>
          <p:nvCxnSpPr>
            <p:cNvPr id="2175" name="Google Shape;2175;p126"/>
            <p:cNvCxnSpPr/>
            <p:nvPr/>
          </p:nvCxnSpPr>
          <p:spPr>
            <a:xfrm rot="10800000" flipH="1">
              <a:off x="5143600" y="2341675"/>
              <a:ext cx="531300" cy="2181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76" name="Google Shape;2176;p126"/>
            <p:cNvCxnSpPr/>
            <p:nvPr/>
          </p:nvCxnSpPr>
          <p:spPr>
            <a:xfrm rot="10800000">
              <a:off x="5007782" y="2225875"/>
              <a:ext cx="145500" cy="3339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77" name="Google Shape;2177;p126"/>
            <p:cNvCxnSpPr/>
            <p:nvPr/>
          </p:nvCxnSpPr>
          <p:spPr>
            <a:xfrm rot="10800000" flipH="1">
              <a:off x="5143602" y="2138807"/>
              <a:ext cx="125400" cy="4113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2" name="Google Shape;2182;p127"/>
          <p:cNvPicPr preferRelativeResize="0"/>
          <p:nvPr/>
        </p:nvPicPr>
        <p:blipFill rotWithShape="1">
          <a:blip r:embed="rId3">
            <a:alphaModFix/>
          </a:blip>
          <a:srcRect t="7890" b="78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3" name="Google Shape;2183;p127"/>
          <p:cNvSpPr txBox="1"/>
          <p:nvPr/>
        </p:nvSpPr>
        <p:spPr>
          <a:xfrm>
            <a:off x="77350" y="3770975"/>
            <a:ext cx="2600700" cy="129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It’s the bus… oh wait? </a:t>
            </a: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didn’t reach the global world space yet.</a:t>
            </a: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184" name="Google Shape;2184;p127"/>
          <p:cNvGrpSpPr/>
          <p:nvPr/>
        </p:nvGrpSpPr>
        <p:grpSpPr>
          <a:xfrm>
            <a:off x="5298325" y="2494525"/>
            <a:ext cx="473700" cy="867532"/>
            <a:chOff x="5143600" y="1865875"/>
            <a:chExt cx="473700" cy="867532"/>
          </a:xfrm>
        </p:grpSpPr>
        <p:cxnSp>
          <p:nvCxnSpPr>
            <p:cNvPr id="2185" name="Google Shape;2185;p127"/>
            <p:cNvCxnSpPr/>
            <p:nvPr/>
          </p:nvCxnSpPr>
          <p:spPr>
            <a:xfrm>
              <a:off x="5143600" y="2559775"/>
              <a:ext cx="4737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86" name="Google Shape;2186;p127"/>
            <p:cNvCxnSpPr/>
            <p:nvPr/>
          </p:nvCxnSpPr>
          <p:spPr>
            <a:xfrm rot="10800000">
              <a:off x="5153282" y="1865875"/>
              <a:ext cx="0" cy="6939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87" name="Google Shape;2187;p127"/>
            <p:cNvCxnSpPr/>
            <p:nvPr/>
          </p:nvCxnSpPr>
          <p:spPr>
            <a:xfrm>
              <a:off x="5143602" y="2550107"/>
              <a:ext cx="317400" cy="1833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188" name="Google Shape;2188;p127"/>
          <p:cNvGrpSpPr/>
          <p:nvPr/>
        </p:nvGrpSpPr>
        <p:grpSpPr>
          <a:xfrm>
            <a:off x="3393675" y="2437008"/>
            <a:ext cx="579900" cy="1459432"/>
            <a:chOff x="5143600" y="1363075"/>
            <a:chExt cx="579900" cy="1459432"/>
          </a:xfrm>
        </p:grpSpPr>
        <p:cxnSp>
          <p:nvCxnSpPr>
            <p:cNvPr id="2189" name="Google Shape;2189;p127"/>
            <p:cNvCxnSpPr/>
            <p:nvPr/>
          </p:nvCxnSpPr>
          <p:spPr>
            <a:xfrm>
              <a:off x="5143600" y="2559775"/>
              <a:ext cx="579900" cy="24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90" name="Google Shape;2190;p127"/>
            <p:cNvCxnSpPr/>
            <p:nvPr/>
          </p:nvCxnSpPr>
          <p:spPr>
            <a:xfrm rot="10800000" flipH="1">
              <a:off x="5153282" y="1363075"/>
              <a:ext cx="9600" cy="11967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91" name="Google Shape;2191;p127"/>
            <p:cNvCxnSpPr/>
            <p:nvPr/>
          </p:nvCxnSpPr>
          <p:spPr>
            <a:xfrm>
              <a:off x="5143602" y="2550107"/>
              <a:ext cx="551100" cy="2724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6" name="Google Shape;2196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0"/>
            <a:ext cx="914399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7" name="Google Shape;2197;p128"/>
          <p:cNvSpPr txBox="1"/>
          <p:nvPr/>
        </p:nvSpPr>
        <p:spPr>
          <a:xfrm>
            <a:off x="77350" y="3770975"/>
            <a:ext cx="2600700" cy="129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earth is the global world sp…</a:t>
            </a: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Uhhh!</a:t>
            </a: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198" name="Google Shape;2198;p128"/>
          <p:cNvGrpSpPr/>
          <p:nvPr/>
        </p:nvGrpSpPr>
        <p:grpSpPr>
          <a:xfrm>
            <a:off x="3935102" y="1576533"/>
            <a:ext cx="1478998" cy="1652632"/>
            <a:chOff x="4506702" y="1363075"/>
            <a:chExt cx="1478998" cy="1652632"/>
          </a:xfrm>
        </p:grpSpPr>
        <p:cxnSp>
          <p:nvCxnSpPr>
            <p:cNvPr id="2199" name="Google Shape;2199;p128"/>
            <p:cNvCxnSpPr/>
            <p:nvPr/>
          </p:nvCxnSpPr>
          <p:spPr>
            <a:xfrm>
              <a:off x="5143600" y="2559775"/>
              <a:ext cx="842100" cy="33990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00" name="Google Shape;2200;p128"/>
            <p:cNvCxnSpPr/>
            <p:nvPr/>
          </p:nvCxnSpPr>
          <p:spPr>
            <a:xfrm rot="10800000" flipH="1">
              <a:off x="5153282" y="1363075"/>
              <a:ext cx="9600" cy="119670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01" name="Google Shape;2201;p128"/>
            <p:cNvCxnSpPr/>
            <p:nvPr/>
          </p:nvCxnSpPr>
          <p:spPr>
            <a:xfrm flipH="1">
              <a:off x="4506702" y="2550107"/>
              <a:ext cx="636900" cy="46560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202" name="Google Shape;2202;p128"/>
          <p:cNvGrpSpPr/>
          <p:nvPr/>
        </p:nvGrpSpPr>
        <p:grpSpPr>
          <a:xfrm rot="-1247887">
            <a:off x="3110049" y="574441"/>
            <a:ext cx="792051" cy="1002299"/>
            <a:chOff x="4825302" y="1865875"/>
            <a:chExt cx="791998" cy="1002232"/>
          </a:xfrm>
        </p:grpSpPr>
        <p:cxnSp>
          <p:nvCxnSpPr>
            <p:cNvPr id="2203" name="Google Shape;2203;p128"/>
            <p:cNvCxnSpPr/>
            <p:nvPr/>
          </p:nvCxnSpPr>
          <p:spPr>
            <a:xfrm>
              <a:off x="5143600" y="2559775"/>
              <a:ext cx="4737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04" name="Google Shape;2204;p128"/>
            <p:cNvCxnSpPr/>
            <p:nvPr/>
          </p:nvCxnSpPr>
          <p:spPr>
            <a:xfrm rot="10800000">
              <a:off x="5153282" y="1865875"/>
              <a:ext cx="0" cy="6939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05" name="Google Shape;2205;p128"/>
            <p:cNvCxnSpPr/>
            <p:nvPr/>
          </p:nvCxnSpPr>
          <p:spPr>
            <a:xfrm rot="1248225" flipH="1">
              <a:off x="4878868" y="2501503"/>
              <a:ext cx="211168" cy="340207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0" name="Google Shape;2210;p129"/>
          <p:cNvPicPr preferRelativeResize="0"/>
          <p:nvPr/>
        </p:nvPicPr>
        <p:blipFill rotWithShape="1">
          <a:blip r:embed="rId3">
            <a:alphaModFix/>
          </a:blip>
          <a:srcRect t="11971" b="4604"/>
          <a:stretch/>
        </p:blipFill>
        <p:spPr>
          <a:xfrm>
            <a:off x="0" y="-115650"/>
            <a:ext cx="9144000" cy="525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1" name="Google Shape;2211;p129"/>
          <p:cNvSpPr txBox="1"/>
          <p:nvPr/>
        </p:nvSpPr>
        <p:spPr>
          <a:xfrm>
            <a:off x="87025" y="0"/>
            <a:ext cx="2600700" cy="129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Umm.. Okay…</a:t>
            </a: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212" name="Google Shape;2212;p129"/>
          <p:cNvGrpSpPr/>
          <p:nvPr/>
        </p:nvGrpSpPr>
        <p:grpSpPr>
          <a:xfrm>
            <a:off x="2117477" y="2069633"/>
            <a:ext cx="1478998" cy="1652632"/>
            <a:chOff x="4506702" y="1363075"/>
            <a:chExt cx="1478998" cy="1652632"/>
          </a:xfrm>
        </p:grpSpPr>
        <p:cxnSp>
          <p:nvCxnSpPr>
            <p:cNvPr id="2213" name="Google Shape;2213;p129"/>
            <p:cNvCxnSpPr/>
            <p:nvPr/>
          </p:nvCxnSpPr>
          <p:spPr>
            <a:xfrm>
              <a:off x="5143600" y="2559775"/>
              <a:ext cx="842100" cy="3399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14" name="Google Shape;2214;p129"/>
            <p:cNvCxnSpPr/>
            <p:nvPr/>
          </p:nvCxnSpPr>
          <p:spPr>
            <a:xfrm rot="10800000" flipH="1">
              <a:off x="5153282" y="1363075"/>
              <a:ext cx="9600" cy="11967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15" name="Google Shape;2215;p129"/>
            <p:cNvCxnSpPr/>
            <p:nvPr/>
          </p:nvCxnSpPr>
          <p:spPr>
            <a:xfrm flipH="1">
              <a:off x="4506702" y="2550107"/>
              <a:ext cx="636900" cy="4656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216" name="Google Shape;2216;p129"/>
          <p:cNvGrpSpPr/>
          <p:nvPr/>
        </p:nvGrpSpPr>
        <p:grpSpPr>
          <a:xfrm>
            <a:off x="6197081" y="-115653"/>
            <a:ext cx="2465761" cy="3074288"/>
            <a:chOff x="4417602" y="1363075"/>
            <a:chExt cx="1335298" cy="1687500"/>
          </a:xfrm>
        </p:grpSpPr>
        <p:cxnSp>
          <p:nvCxnSpPr>
            <p:cNvPr id="2217" name="Google Shape;2217;p129"/>
            <p:cNvCxnSpPr/>
            <p:nvPr/>
          </p:nvCxnSpPr>
          <p:spPr>
            <a:xfrm>
              <a:off x="5143600" y="2559775"/>
              <a:ext cx="609300" cy="490800"/>
            </a:xfrm>
            <a:prstGeom prst="straightConnector1">
              <a:avLst/>
            </a:pr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18" name="Google Shape;2218;p129"/>
            <p:cNvCxnSpPr/>
            <p:nvPr/>
          </p:nvCxnSpPr>
          <p:spPr>
            <a:xfrm rot="10800000" flipH="1">
              <a:off x="5153282" y="1363075"/>
              <a:ext cx="9600" cy="1196700"/>
            </a:xfrm>
            <a:prstGeom prst="straightConnector1">
              <a:avLst/>
            </a:pr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19" name="Google Shape;2219;p129"/>
            <p:cNvCxnSpPr/>
            <p:nvPr/>
          </p:nvCxnSpPr>
          <p:spPr>
            <a:xfrm flipH="1">
              <a:off x="4417602" y="2550107"/>
              <a:ext cx="726000" cy="107700"/>
            </a:xfrm>
            <a:prstGeom prst="straightConnector1">
              <a:avLst/>
            </a:pr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130"/>
          <p:cNvSpPr/>
          <p:nvPr/>
        </p:nvSpPr>
        <p:spPr>
          <a:xfrm>
            <a:off x="222375" y="154700"/>
            <a:ext cx="2127000" cy="44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Universe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25" name="Google Shape;2225;p130"/>
          <p:cNvSpPr/>
          <p:nvPr/>
        </p:nvSpPr>
        <p:spPr>
          <a:xfrm>
            <a:off x="1162804" y="776113"/>
            <a:ext cx="2127000" cy="44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Milkyway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26" name="Google Shape;2226;p130"/>
          <p:cNvSpPr/>
          <p:nvPr/>
        </p:nvSpPr>
        <p:spPr>
          <a:xfrm>
            <a:off x="2103232" y="1397526"/>
            <a:ext cx="2127000" cy="44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Sun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27" name="Google Shape;2227;p130"/>
          <p:cNvSpPr/>
          <p:nvPr/>
        </p:nvSpPr>
        <p:spPr>
          <a:xfrm>
            <a:off x="3043661" y="2018939"/>
            <a:ext cx="2127000" cy="44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Earth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28" name="Google Shape;2228;p130"/>
          <p:cNvSpPr/>
          <p:nvPr/>
        </p:nvSpPr>
        <p:spPr>
          <a:xfrm>
            <a:off x="3984089" y="2640352"/>
            <a:ext cx="2127000" cy="44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Bus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29" name="Google Shape;2229;p130"/>
          <p:cNvSpPr/>
          <p:nvPr/>
        </p:nvSpPr>
        <p:spPr>
          <a:xfrm>
            <a:off x="4924518" y="3261765"/>
            <a:ext cx="2127000" cy="44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Man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30" name="Google Shape;2230;p130"/>
          <p:cNvSpPr/>
          <p:nvPr/>
        </p:nvSpPr>
        <p:spPr>
          <a:xfrm>
            <a:off x="5864946" y="3883178"/>
            <a:ext cx="2127000" cy="44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Hand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31" name="Google Shape;2231;p130"/>
          <p:cNvSpPr/>
          <p:nvPr/>
        </p:nvSpPr>
        <p:spPr>
          <a:xfrm>
            <a:off x="6805375" y="4504591"/>
            <a:ext cx="2127000" cy="44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Phone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32" name="Google Shape;2232;p130"/>
          <p:cNvSpPr/>
          <p:nvPr/>
        </p:nvSpPr>
        <p:spPr>
          <a:xfrm rot="-5400000">
            <a:off x="6292125" y="4253300"/>
            <a:ext cx="437700" cy="5886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3" name="Google Shape;2233;p130"/>
          <p:cNvSpPr txBox="1"/>
          <p:nvPr/>
        </p:nvSpPr>
        <p:spPr>
          <a:xfrm>
            <a:off x="5101175" y="4530850"/>
            <a:ext cx="1115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CHILD OF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4" name="Google Shape;2234;p130"/>
          <p:cNvSpPr/>
          <p:nvPr/>
        </p:nvSpPr>
        <p:spPr>
          <a:xfrm rot="-5400000">
            <a:off x="5351800" y="3631825"/>
            <a:ext cx="437700" cy="5886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5" name="Google Shape;2235;p130"/>
          <p:cNvSpPr txBox="1"/>
          <p:nvPr/>
        </p:nvSpPr>
        <p:spPr>
          <a:xfrm>
            <a:off x="4160850" y="3909375"/>
            <a:ext cx="1115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CHILD OF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6" name="Google Shape;2236;p130"/>
          <p:cNvSpPr/>
          <p:nvPr/>
        </p:nvSpPr>
        <p:spPr>
          <a:xfrm rot="-5400000">
            <a:off x="4411375" y="3010400"/>
            <a:ext cx="437700" cy="5886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7" name="Google Shape;2237;p130"/>
          <p:cNvSpPr txBox="1"/>
          <p:nvPr/>
        </p:nvSpPr>
        <p:spPr>
          <a:xfrm>
            <a:off x="3220425" y="3287950"/>
            <a:ext cx="1115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CHILD OF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8" name="Google Shape;2238;p130"/>
          <p:cNvSpPr/>
          <p:nvPr/>
        </p:nvSpPr>
        <p:spPr>
          <a:xfrm rot="-5400000">
            <a:off x="3470950" y="2389000"/>
            <a:ext cx="437700" cy="5886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9" name="Google Shape;2239;p130"/>
          <p:cNvSpPr txBox="1"/>
          <p:nvPr/>
        </p:nvSpPr>
        <p:spPr>
          <a:xfrm>
            <a:off x="2280000" y="2666550"/>
            <a:ext cx="1115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CHILD OF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0" name="Google Shape;2240;p130"/>
          <p:cNvSpPr/>
          <p:nvPr/>
        </p:nvSpPr>
        <p:spPr>
          <a:xfrm rot="-5400000">
            <a:off x="2530500" y="1767575"/>
            <a:ext cx="437700" cy="5886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1" name="Google Shape;2241;p130"/>
          <p:cNvSpPr txBox="1"/>
          <p:nvPr/>
        </p:nvSpPr>
        <p:spPr>
          <a:xfrm>
            <a:off x="1339550" y="2045125"/>
            <a:ext cx="1115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CHILD OF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2" name="Google Shape;2242;p130"/>
          <p:cNvSpPr/>
          <p:nvPr/>
        </p:nvSpPr>
        <p:spPr>
          <a:xfrm rot="-5400000">
            <a:off x="1590075" y="1146175"/>
            <a:ext cx="437700" cy="5886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3" name="Google Shape;2243;p130"/>
          <p:cNvSpPr txBox="1"/>
          <p:nvPr/>
        </p:nvSpPr>
        <p:spPr>
          <a:xfrm>
            <a:off x="399125" y="1423725"/>
            <a:ext cx="1115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CHILD OF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4" name="Google Shape;2244;p130"/>
          <p:cNvSpPr/>
          <p:nvPr/>
        </p:nvSpPr>
        <p:spPr>
          <a:xfrm rot="-5400000">
            <a:off x="649650" y="524750"/>
            <a:ext cx="437700" cy="5886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5" name="Google Shape;2245;p130"/>
          <p:cNvSpPr txBox="1"/>
          <p:nvPr/>
        </p:nvSpPr>
        <p:spPr>
          <a:xfrm>
            <a:off x="-541300" y="802300"/>
            <a:ext cx="1115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CHILD OF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p131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 Mono"/>
                <a:ea typeface="Roboto Mono"/>
                <a:cs typeface="Roboto Mono"/>
                <a:sym typeface="Roboto Mono"/>
              </a:rPr>
              <a:t>Phone_Corner_in_Root_World_Space =</a:t>
            </a:r>
            <a:endParaRPr sz="30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 Mono"/>
                <a:ea typeface="Roboto Mono"/>
                <a:cs typeface="Roboto Mono"/>
                <a:sym typeface="Roboto Mono"/>
              </a:rPr>
              <a:t>Milkyway_to_Universe_Matrix *</a:t>
            </a:r>
            <a:endParaRPr sz="30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 Mono"/>
                <a:ea typeface="Roboto Mono"/>
                <a:cs typeface="Roboto Mono"/>
                <a:sym typeface="Roboto Mono"/>
              </a:rPr>
              <a:t>Sun_to_Milkyway_Matrix *</a:t>
            </a:r>
            <a:endParaRPr sz="30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 Mono"/>
                <a:ea typeface="Roboto Mono"/>
                <a:cs typeface="Roboto Mono"/>
                <a:sym typeface="Roboto Mono"/>
              </a:rPr>
              <a:t>Earth_to_Sun_Matrix *</a:t>
            </a:r>
            <a:endParaRPr sz="30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 Mono"/>
                <a:ea typeface="Roboto Mono"/>
                <a:cs typeface="Roboto Mono"/>
                <a:sym typeface="Roboto Mono"/>
              </a:rPr>
              <a:t>Bus_to_Earth_Matrix *</a:t>
            </a:r>
            <a:endParaRPr sz="30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 Mono"/>
                <a:ea typeface="Roboto Mono"/>
                <a:cs typeface="Roboto Mono"/>
                <a:sym typeface="Roboto Mono"/>
              </a:rPr>
              <a:t>Man_to_Bus_Matrix *</a:t>
            </a:r>
            <a:endParaRPr sz="30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 Mono"/>
                <a:ea typeface="Roboto Mono"/>
                <a:cs typeface="Roboto Mono"/>
                <a:sym typeface="Roboto Mono"/>
              </a:rPr>
              <a:t>Hand_to_Man_Matrix *</a:t>
            </a:r>
            <a:endParaRPr sz="30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 Mono"/>
                <a:ea typeface="Roboto Mono"/>
                <a:cs typeface="Roboto Mono"/>
                <a:sym typeface="Roboto Mono"/>
              </a:rPr>
              <a:t>Phone_to_Hand_Matrix *</a:t>
            </a:r>
            <a:endParaRPr sz="30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 Mono"/>
                <a:ea typeface="Roboto Mono"/>
                <a:cs typeface="Roboto Mono"/>
                <a:sym typeface="Roboto Mono"/>
              </a:rPr>
              <a:t>Phone_Corner_in_Local_Space</a:t>
            </a:r>
            <a:endParaRPr sz="3000" b="1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/>
          <p:nvPr/>
        </p:nvSpPr>
        <p:spPr>
          <a:xfrm>
            <a:off x="1425900" y="279625"/>
            <a:ext cx="62922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Translation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3" name="Google Shape;203;p24" descr="\begin{bmatrix}&#10;x\\y\\z\\0&#10;\end{bmatrix}&#10;=&#10;\begin{bmatrix}&#10;1 &amp; 0 &amp; 0 &amp; \delta_x\\&#10;0 &amp; 1 &amp; 0 &amp; \delta_y\\&#10;0 &amp; 0 &amp; 1 &amp; \delta_z\\&#10;0 &amp; 0 &amp; 0 &amp; 1&#10;\end{bmatrix}&#10;\begin{bmatrix}&#10;x\\y\\z\\0&#10;\end{bmatrix}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0214" y="1797839"/>
            <a:ext cx="4263572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4"/>
          <p:cNvSpPr txBox="1"/>
          <p:nvPr/>
        </p:nvSpPr>
        <p:spPr>
          <a:xfrm>
            <a:off x="1425900" y="3967500"/>
            <a:ext cx="62922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For vPectors, we set “w” to 0.</a:t>
            </a:r>
            <a:endParaRPr sz="3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p132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Wait…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I need to refer everything back to the Universe?</a:t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p133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course not.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Pick any space to be your root world space and refer everything to it.</a:t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p13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Scene Graphs</a:t>
            </a:r>
            <a:endParaRPr/>
          </a:p>
        </p:txBody>
      </p:sp>
      <p:sp>
        <p:nvSpPr>
          <p:cNvPr id="2266" name="Google Shape;2266;p134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a data structure that represents scenes as nodes.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Each node’s transformation is relative to its parent’s coordinates.</a:t>
            </a:r>
            <a:endParaRPr/>
          </a:p>
        </p:txBody>
      </p:sp>
      <p:pic>
        <p:nvPicPr>
          <p:cNvPr id="2267" name="Google Shape;2267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41100"/>
            <a:ext cx="4419599" cy="441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2" name="Google Shape;2272;p135"/>
          <p:cNvPicPr preferRelativeResize="0"/>
          <p:nvPr/>
        </p:nvPicPr>
        <p:blipFill rotWithShape="1">
          <a:blip r:embed="rId3">
            <a:alphaModFix/>
          </a:blip>
          <a:srcRect l="7112" r="5398"/>
          <a:stretch/>
        </p:blipFill>
        <p:spPr>
          <a:xfrm rot="-5400000">
            <a:off x="2005087" y="410511"/>
            <a:ext cx="5133827" cy="4332151"/>
          </a:xfrm>
          <a:prstGeom prst="rect">
            <a:avLst/>
          </a:prstGeom>
          <a:noFill/>
          <a:ln>
            <a:noFill/>
          </a:ln>
        </p:spPr>
      </p:pic>
      <p:sp>
        <p:nvSpPr>
          <p:cNvPr id="2273" name="Google Shape;2273;p135"/>
          <p:cNvSpPr/>
          <p:nvPr/>
        </p:nvSpPr>
        <p:spPr>
          <a:xfrm>
            <a:off x="5732200" y="3074500"/>
            <a:ext cx="204000" cy="2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4" name="Google Shape;2274;p135"/>
          <p:cNvSpPr/>
          <p:nvPr/>
        </p:nvSpPr>
        <p:spPr>
          <a:xfrm>
            <a:off x="5488200" y="3574950"/>
            <a:ext cx="204000" cy="2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5" name="Google Shape;2275;p135"/>
          <p:cNvSpPr/>
          <p:nvPr/>
        </p:nvSpPr>
        <p:spPr>
          <a:xfrm>
            <a:off x="4572000" y="4348400"/>
            <a:ext cx="204000" cy="2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6" name="Google Shape;2276;p135"/>
          <p:cNvSpPr/>
          <p:nvPr/>
        </p:nvSpPr>
        <p:spPr>
          <a:xfrm>
            <a:off x="6027325" y="2469750"/>
            <a:ext cx="204000" cy="2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7" name="Google Shape;2277;p135"/>
          <p:cNvSpPr/>
          <p:nvPr/>
        </p:nvSpPr>
        <p:spPr>
          <a:xfrm>
            <a:off x="4859750" y="2367750"/>
            <a:ext cx="204000" cy="2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8" name="Google Shape;2278;p135"/>
          <p:cNvSpPr/>
          <p:nvPr/>
        </p:nvSpPr>
        <p:spPr>
          <a:xfrm>
            <a:off x="4180675" y="2367750"/>
            <a:ext cx="204000" cy="2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9" name="Google Shape;2279;p135"/>
          <p:cNvSpPr/>
          <p:nvPr/>
        </p:nvSpPr>
        <p:spPr>
          <a:xfrm>
            <a:off x="3733650" y="2673750"/>
            <a:ext cx="204000" cy="2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0" name="Google Shape;2280;p135"/>
          <p:cNvSpPr/>
          <p:nvPr/>
        </p:nvSpPr>
        <p:spPr>
          <a:xfrm rot="563584">
            <a:off x="3392945" y="2971172"/>
            <a:ext cx="204036" cy="20403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1" name="Google Shape;2281;p135"/>
          <p:cNvSpPr/>
          <p:nvPr/>
        </p:nvSpPr>
        <p:spPr>
          <a:xfrm rot="973388">
            <a:off x="3120796" y="2504543"/>
            <a:ext cx="204024" cy="204024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2" name="Google Shape;2282;p135"/>
          <p:cNvSpPr/>
          <p:nvPr/>
        </p:nvSpPr>
        <p:spPr>
          <a:xfrm rot="1487568">
            <a:off x="2946882" y="2211374"/>
            <a:ext cx="203893" cy="203893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3" name="Google Shape;2283;p135"/>
          <p:cNvSpPr/>
          <p:nvPr/>
        </p:nvSpPr>
        <p:spPr>
          <a:xfrm rot="-615125">
            <a:off x="3444116" y="1831861"/>
            <a:ext cx="203956" cy="20395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4" name="Google Shape;2284;p135"/>
          <p:cNvSpPr/>
          <p:nvPr/>
        </p:nvSpPr>
        <p:spPr>
          <a:xfrm>
            <a:off x="3354300" y="1314888"/>
            <a:ext cx="204000" cy="2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5" name="Google Shape;2285;p135"/>
          <p:cNvSpPr/>
          <p:nvPr/>
        </p:nvSpPr>
        <p:spPr>
          <a:xfrm rot="1492157">
            <a:off x="4180744" y="1314864"/>
            <a:ext cx="204019" cy="20401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35"/>
          <p:cNvSpPr/>
          <p:nvPr/>
        </p:nvSpPr>
        <p:spPr>
          <a:xfrm>
            <a:off x="4101050" y="664838"/>
            <a:ext cx="204000" cy="2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7" name="Google Shape;2287;p135"/>
          <p:cNvSpPr/>
          <p:nvPr/>
        </p:nvSpPr>
        <p:spPr>
          <a:xfrm rot="952557">
            <a:off x="5007122" y="1314847"/>
            <a:ext cx="203981" cy="203981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8" name="Google Shape;2288;p135"/>
          <p:cNvSpPr/>
          <p:nvPr/>
        </p:nvSpPr>
        <p:spPr>
          <a:xfrm rot="584367">
            <a:off x="5063701" y="713208"/>
            <a:ext cx="203939" cy="20393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89" name="Google Shape;2289;p135"/>
          <p:cNvCxnSpPr>
            <a:stCxn id="2282" idx="5"/>
            <a:endCxn id="2281" idx="1"/>
          </p:cNvCxnSpPr>
          <p:nvPr/>
        </p:nvCxnSpPr>
        <p:spPr>
          <a:xfrm>
            <a:off x="3084042" y="2408992"/>
            <a:ext cx="89700" cy="10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0" name="Google Shape;2290;p135"/>
          <p:cNvCxnSpPr>
            <a:stCxn id="2281" idx="5"/>
            <a:endCxn id="2280" idx="1"/>
          </p:cNvCxnSpPr>
          <p:nvPr/>
        </p:nvCxnSpPr>
        <p:spPr>
          <a:xfrm>
            <a:off x="3271917" y="2695968"/>
            <a:ext cx="163500" cy="29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1" name="Google Shape;2291;p135"/>
          <p:cNvCxnSpPr>
            <a:stCxn id="2284" idx="4"/>
            <a:endCxn id="2283" idx="0"/>
          </p:cNvCxnSpPr>
          <p:nvPr/>
        </p:nvCxnSpPr>
        <p:spPr>
          <a:xfrm>
            <a:off x="3456300" y="1518888"/>
            <a:ext cx="71700" cy="31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2" name="Google Shape;2292;p135"/>
          <p:cNvCxnSpPr>
            <a:stCxn id="2283" idx="4"/>
            <a:endCxn id="2279" idx="1"/>
          </p:cNvCxnSpPr>
          <p:nvPr/>
        </p:nvCxnSpPr>
        <p:spPr>
          <a:xfrm>
            <a:off x="3564245" y="2034189"/>
            <a:ext cx="199200" cy="66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3" name="Google Shape;2293;p135"/>
          <p:cNvCxnSpPr>
            <a:stCxn id="2286" idx="4"/>
            <a:endCxn id="2285" idx="1"/>
          </p:cNvCxnSpPr>
          <p:nvPr/>
        </p:nvCxnSpPr>
        <p:spPr>
          <a:xfrm>
            <a:off x="4203050" y="868838"/>
            <a:ext cx="44700" cy="4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4" name="Google Shape;2294;p135"/>
          <p:cNvCxnSpPr>
            <a:stCxn id="2285" idx="4"/>
            <a:endCxn id="2278" idx="0"/>
          </p:cNvCxnSpPr>
          <p:nvPr/>
        </p:nvCxnSpPr>
        <p:spPr>
          <a:xfrm>
            <a:off x="4239853" y="1509423"/>
            <a:ext cx="42900" cy="85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5" name="Google Shape;2295;p135"/>
          <p:cNvCxnSpPr>
            <a:stCxn id="2288" idx="4"/>
          </p:cNvCxnSpPr>
          <p:nvPr/>
        </p:nvCxnSpPr>
        <p:spPr>
          <a:xfrm flipH="1">
            <a:off x="5131921" y="915677"/>
            <a:ext cx="16500" cy="38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6" name="Google Shape;2296;p135"/>
          <p:cNvCxnSpPr>
            <a:stCxn id="2287" idx="4"/>
            <a:endCxn id="2277" idx="0"/>
          </p:cNvCxnSpPr>
          <p:nvPr/>
        </p:nvCxnSpPr>
        <p:spPr>
          <a:xfrm flipH="1">
            <a:off x="4961813" y="1514937"/>
            <a:ext cx="119400" cy="85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7" name="Google Shape;2297;p135"/>
          <p:cNvCxnSpPr>
            <a:stCxn id="2276" idx="4"/>
            <a:endCxn id="2273" idx="7"/>
          </p:cNvCxnSpPr>
          <p:nvPr/>
        </p:nvCxnSpPr>
        <p:spPr>
          <a:xfrm flipH="1">
            <a:off x="5906425" y="2673750"/>
            <a:ext cx="222900" cy="43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8" name="Google Shape;2298;p135"/>
          <p:cNvCxnSpPr>
            <a:stCxn id="2273" idx="4"/>
            <a:endCxn id="2274" idx="7"/>
          </p:cNvCxnSpPr>
          <p:nvPr/>
        </p:nvCxnSpPr>
        <p:spPr>
          <a:xfrm flipH="1">
            <a:off x="5662300" y="3278500"/>
            <a:ext cx="171900" cy="32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9" name="Google Shape;2299;p135"/>
          <p:cNvCxnSpPr>
            <a:stCxn id="2280" idx="5"/>
            <a:endCxn id="2275" idx="2"/>
          </p:cNvCxnSpPr>
          <p:nvPr/>
        </p:nvCxnSpPr>
        <p:spPr>
          <a:xfrm>
            <a:off x="3554360" y="3156133"/>
            <a:ext cx="1017600" cy="129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0" name="Google Shape;2300;p135"/>
          <p:cNvCxnSpPr>
            <a:stCxn id="2279" idx="4"/>
            <a:endCxn id="2275" idx="1"/>
          </p:cNvCxnSpPr>
          <p:nvPr/>
        </p:nvCxnSpPr>
        <p:spPr>
          <a:xfrm>
            <a:off x="3835650" y="2877750"/>
            <a:ext cx="766200" cy="150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1" name="Google Shape;2301;p135"/>
          <p:cNvCxnSpPr>
            <a:stCxn id="2278" idx="4"/>
            <a:endCxn id="2275" idx="0"/>
          </p:cNvCxnSpPr>
          <p:nvPr/>
        </p:nvCxnSpPr>
        <p:spPr>
          <a:xfrm>
            <a:off x="4282675" y="2571750"/>
            <a:ext cx="391200" cy="177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2" name="Google Shape;2302;p135"/>
          <p:cNvCxnSpPr>
            <a:stCxn id="2277" idx="4"/>
            <a:endCxn id="2275" idx="7"/>
          </p:cNvCxnSpPr>
          <p:nvPr/>
        </p:nvCxnSpPr>
        <p:spPr>
          <a:xfrm flipH="1">
            <a:off x="4746050" y="2571750"/>
            <a:ext cx="215700" cy="180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3" name="Google Shape;2303;p135"/>
          <p:cNvCxnSpPr>
            <a:stCxn id="2274" idx="4"/>
            <a:endCxn id="2275" idx="6"/>
          </p:cNvCxnSpPr>
          <p:nvPr/>
        </p:nvCxnSpPr>
        <p:spPr>
          <a:xfrm flipH="1">
            <a:off x="4776000" y="3778950"/>
            <a:ext cx="814200" cy="67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4" name="Google Shape;2304;p135"/>
          <p:cNvCxnSpPr>
            <a:stCxn id="2275" idx="4"/>
          </p:cNvCxnSpPr>
          <p:nvPr/>
        </p:nvCxnSpPr>
        <p:spPr>
          <a:xfrm>
            <a:off x="4674000" y="4552400"/>
            <a:ext cx="0" cy="42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9" name="Google Shape;2309;p136"/>
          <p:cNvPicPr preferRelativeResize="0"/>
          <p:nvPr/>
        </p:nvPicPr>
        <p:blipFill rotWithShape="1">
          <a:blip r:embed="rId3">
            <a:alphaModFix/>
          </a:blip>
          <a:srcRect l="6529" r="6521"/>
          <a:stretch/>
        </p:blipFill>
        <p:spPr>
          <a:xfrm>
            <a:off x="245125" y="491950"/>
            <a:ext cx="5425048" cy="4159602"/>
          </a:xfrm>
          <a:prstGeom prst="rect">
            <a:avLst/>
          </a:prstGeom>
          <a:noFill/>
          <a:ln>
            <a:noFill/>
          </a:ln>
        </p:spPr>
      </p:pic>
      <p:sp>
        <p:nvSpPr>
          <p:cNvPr id="2310" name="Google Shape;2310;p136"/>
          <p:cNvSpPr/>
          <p:nvPr/>
        </p:nvSpPr>
        <p:spPr>
          <a:xfrm>
            <a:off x="3174700" y="2733800"/>
            <a:ext cx="204000" cy="20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11" name="Google Shape;2311;p136"/>
          <p:cNvCxnSpPr>
            <a:stCxn id="2312" idx="7"/>
            <a:endCxn id="2310" idx="3"/>
          </p:cNvCxnSpPr>
          <p:nvPr/>
        </p:nvCxnSpPr>
        <p:spPr>
          <a:xfrm rot="10800000" flipH="1">
            <a:off x="2134850" y="2908025"/>
            <a:ext cx="1069800" cy="269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12" name="Google Shape;2312;p136"/>
          <p:cNvSpPr/>
          <p:nvPr/>
        </p:nvSpPr>
        <p:spPr>
          <a:xfrm>
            <a:off x="1960725" y="3147250"/>
            <a:ext cx="204000" cy="20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3" name="Google Shape;2313;p136"/>
          <p:cNvSpPr/>
          <p:nvPr/>
        </p:nvSpPr>
        <p:spPr>
          <a:xfrm>
            <a:off x="1953350" y="3637925"/>
            <a:ext cx="204000" cy="20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14" name="Google Shape;2314;p136"/>
          <p:cNvCxnSpPr>
            <a:stCxn id="2312" idx="4"/>
            <a:endCxn id="2313" idx="0"/>
          </p:cNvCxnSpPr>
          <p:nvPr/>
        </p:nvCxnSpPr>
        <p:spPr>
          <a:xfrm flipH="1">
            <a:off x="2055225" y="3351250"/>
            <a:ext cx="7500" cy="286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315" name="Google Shape;2315;p136"/>
          <p:cNvSpPr/>
          <p:nvPr/>
        </p:nvSpPr>
        <p:spPr>
          <a:xfrm>
            <a:off x="2055225" y="2571750"/>
            <a:ext cx="204000" cy="20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16" name="Google Shape;2316;p136"/>
          <p:cNvCxnSpPr>
            <a:stCxn id="2315" idx="5"/>
            <a:endCxn id="2310" idx="1"/>
          </p:cNvCxnSpPr>
          <p:nvPr/>
        </p:nvCxnSpPr>
        <p:spPr>
          <a:xfrm>
            <a:off x="2229350" y="2745875"/>
            <a:ext cx="975300" cy="17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17" name="Google Shape;2317;p136"/>
          <p:cNvSpPr/>
          <p:nvPr/>
        </p:nvSpPr>
        <p:spPr>
          <a:xfrm>
            <a:off x="2070225" y="1996250"/>
            <a:ext cx="204000" cy="20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18" name="Google Shape;2318;p136"/>
          <p:cNvCxnSpPr>
            <a:stCxn id="2315" idx="0"/>
            <a:endCxn id="2317" idx="4"/>
          </p:cNvCxnSpPr>
          <p:nvPr/>
        </p:nvCxnSpPr>
        <p:spPr>
          <a:xfrm rot="10800000" flipH="1">
            <a:off x="2157225" y="2200350"/>
            <a:ext cx="15000" cy="371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319" name="Google Shape;2319;p136"/>
          <p:cNvSpPr/>
          <p:nvPr/>
        </p:nvSpPr>
        <p:spPr>
          <a:xfrm>
            <a:off x="4043750" y="2868850"/>
            <a:ext cx="204000" cy="20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0" name="Google Shape;2320;p136"/>
          <p:cNvSpPr/>
          <p:nvPr/>
        </p:nvSpPr>
        <p:spPr>
          <a:xfrm>
            <a:off x="4043750" y="3267938"/>
            <a:ext cx="204000" cy="20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21" name="Google Shape;2321;p136"/>
          <p:cNvCxnSpPr>
            <a:stCxn id="2319" idx="4"/>
            <a:endCxn id="2320" idx="0"/>
          </p:cNvCxnSpPr>
          <p:nvPr/>
        </p:nvCxnSpPr>
        <p:spPr>
          <a:xfrm>
            <a:off x="4145750" y="3072850"/>
            <a:ext cx="0" cy="195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322" name="Google Shape;2322;p136"/>
          <p:cNvSpPr/>
          <p:nvPr/>
        </p:nvSpPr>
        <p:spPr>
          <a:xfrm>
            <a:off x="4145750" y="2469738"/>
            <a:ext cx="204000" cy="20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3" name="Google Shape;2323;p136"/>
          <p:cNvSpPr/>
          <p:nvPr/>
        </p:nvSpPr>
        <p:spPr>
          <a:xfrm>
            <a:off x="4262625" y="1912963"/>
            <a:ext cx="204000" cy="20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24" name="Google Shape;2324;p136"/>
          <p:cNvCxnSpPr>
            <a:stCxn id="2322" idx="0"/>
            <a:endCxn id="2323" idx="4"/>
          </p:cNvCxnSpPr>
          <p:nvPr/>
        </p:nvCxnSpPr>
        <p:spPr>
          <a:xfrm rot="10800000" flipH="1">
            <a:off x="4247750" y="2116938"/>
            <a:ext cx="117000" cy="352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325" name="Google Shape;2325;p136"/>
          <p:cNvCxnSpPr>
            <a:stCxn id="2322" idx="2"/>
            <a:endCxn id="2310" idx="7"/>
          </p:cNvCxnSpPr>
          <p:nvPr/>
        </p:nvCxnSpPr>
        <p:spPr>
          <a:xfrm flipH="1">
            <a:off x="3348950" y="2571738"/>
            <a:ext cx="796800" cy="192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6" name="Google Shape;2326;p136"/>
          <p:cNvCxnSpPr>
            <a:stCxn id="2319" idx="2"/>
            <a:endCxn id="2310" idx="5"/>
          </p:cNvCxnSpPr>
          <p:nvPr/>
        </p:nvCxnSpPr>
        <p:spPr>
          <a:xfrm rot="10800000">
            <a:off x="3348950" y="2907850"/>
            <a:ext cx="694800" cy="63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27" name="Google Shape;2327;p136"/>
          <p:cNvSpPr txBox="1"/>
          <p:nvPr/>
        </p:nvSpPr>
        <p:spPr>
          <a:xfrm>
            <a:off x="5670175" y="1385400"/>
            <a:ext cx="3473700" cy="20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 Mono"/>
                <a:ea typeface="Roboto Mono"/>
                <a:cs typeface="Roboto Mono"/>
                <a:sym typeface="Roboto Mono"/>
              </a:rPr>
              <a:t>Wheel1_to_World_Space =</a:t>
            </a:r>
            <a:endParaRPr sz="16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 Mono"/>
                <a:ea typeface="Roboto Mono"/>
                <a:cs typeface="Roboto Mono"/>
                <a:sym typeface="Roboto Mono"/>
              </a:rPr>
              <a:t>Car_to_Root_Matrix *</a:t>
            </a:r>
            <a:endParaRPr sz="16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 Mono"/>
                <a:ea typeface="Roboto Mono"/>
                <a:cs typeface="Roboto Mono"/>
                <a:sym typeface="Roboto Mono"/>
              </a:rPr>
              <a:t>Joint1_to_Car_Matrix *</a:t>
            </a:r>
            <a:endParaRPr sz="16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 Mono"/>
                <a:ea typeface="Roboto Mono"/>
                <a:cs typeface="Roboto Mono"/>
                <a:sym typeface="Roboto Mono"/>
              </a:rPr>
              <a:t>Wheel1_to_Joint1_Matrix</a:t>
            </a:r>
            <a:endParaRPr sz="16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28" name="Google Shape;2328;p136"/>
          <p:cNvSpPr/>
          <p:nvPr/>
        </p:nvSpPr>
        <p:spPr>
          <a:xfrm>
            <a:off x="3393550" y="1954125"/>
            <a:ext cx="802475" cy="599425"/>
          </a:xfrm>
          <a:custGeom>
            <a:avLst/>
            <a:gdLst/>
            <a:ahLst/>
            <a:cxnLst/>
            <a:rect l="l" t="t" r="r" b="b"/>
            <a:pathLst>
              <a:path w="32099" h="23977" extrusionOk="0">
                <a:moveTo>
                  <a:pt x="32099" y="0"/>
                </a:moveTo>
                <a:cubicBezTo>
                  <a:pt x="31326" y="2965"/>
                  <a:pt x="32808" y="13794"/>
                  <a:pt x="27458" y="17790"/>
                </a:cubicBezTo>
                <a:cubicBezTo>
                  <a:pt x="22108" y="21786"/>
                  <a:pt x="4576" y="22946"/>
                  <a:pt x="0" y="23977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stealth" w="med" len="med"/>
          </a:ln>
        </p:spPr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13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PHASE 2</a:t>
            </a:r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p138"/>
          <p:cNvSpPr txBox="1">
            <a:spLocks noGrp="1"/>
          </p:cNvSpPr>
          <p:nvPr>
            <p:ph type="title" idx="4294967295"/>
          </p:nvPr>
        </p:nvSpPr>
        <p:spPr>
          <a:xfrm>
            <a:off x="727800" y="3518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 Component System (ECS)</a:t>
            </a:r>
            <a:endParaRPr/>
          </a:p>
        </p:txBody>
      </p:sp>
      <p:sp>
        <p:nvSpPr>
          <p:cNvPr id="2339" name="Google Shape;2339;p138"/>
          <p:cNvSpPr/>
          <p:nvPr/>
        </p:nvSpPr>
        <p:spPr>
          <a:xfrm>
            <a:off x="805650" y="1208525"/>
            <a:ext cx="4105800" cy="3673800"/>
          </a:xfrm>
          <a:prstGeom prst="roundRect">
            <a:avLst>
              <a:gd name="adj" fmla="val 1091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World</a:t>
            </a:r>
            <a:endParaRPr sz="200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40" name="Google Shape;2340;p138"/>
          <p:cNvSpPr/>
          <p:nvPr/>
        </p:nvSpPr>
        <p:spPr>
          <a:xfrm>
            <a:off x="1176075" y="1817625"/>
            <a:ext cx="1308600" cy="276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#1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41" name="Google Shape;2341;p138"/>
          <p:cNvSpPr/>
          <p:nvPr/>
        </p:nvSpPr>
        <p:spPr>
          <a:xfrm>
            <a:off x="1301775" y="23446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42" name="Google Shape;2342;p138"/>
          <p:cNvSpPr/>
          <p:nvPr/>
        </p:nvSpPr>
        <p:spPr>
          <a:xfrm>
            <a:off x="1301775" y="27677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#2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43" name="Google Shape;2343;p138"/>
          <p:cNvSpPr/>
          <p:nvPr/>
        </p:nvSpPr>
        <p:spPr>
          <a:xfrm>
            <a:off x="1301775" y="31908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44" name="Google Shape;2344;p138"/>
          <p:cNvSpPr/>
          <p:nvPr/>
        </p:nvSpPr>
        <p:spPr>
          <a:xfrm>
            <a:off x="1301775" y="36139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#4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45" name="Google Shape;2345;p138"/>
          <p:cNvSpPr/>
          <p:nvPr/>
        </p:nvSpPr>
        <p:spPr>
          <a:xfrm>
            <a:off x="2653025" y="1817625"/>
            <a:ext cx="1308600" cy="276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#2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46" name="Google Shape;2346;p138"/>
          <p:cNvSpPr/>
          <p:nvPr/>
        </p:nvSpPr>
        <p:spPr>
          <a:xfrm>
            <a:off x="2778725" y="23446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47" name="Google Shape;2347;p138"/>
          <p:cNvSpPr/>
          <p:nvPr/>
        </p:nvSpPr>
        <p:spPr>
          <a:xfrm>
            <a:off x="2778725" y="27677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48" name="Google Shape;2348;p138"/>
          <p:cNvSpPr/>
          <p:nvPr/>
        </p:nvSpPr>
        <p:spPr>
          <a:xfrm>
            <a:off x="2778725" y="31908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#7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49" name="Google Shape;2349;p138"/>
          <p:cNvCxnSpPr/>
          <p:nvPr/>
        </p:nvCxnSpPr>
        <p:spPr>
          <a:xfrm>
            <a:off x="4138000" y="3101300"/>
            <a:ext cx="6495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50" name="Google Shape;2350;p138"/>
          <p:cNvSpPr/>
          <p:nvPr/>
        </p:nvSpPr>
        <p:spPr>
          <a:xfrm>
            <a:off x="5433550" y="1208525"/>
            <a:ext cx="3403500" cy="3673800"/>
          </a:xfrm>
          <a:prstGeom prst="roundRect">
            <a:avLst>
              <a:gd name="adj" fmla="val 1091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Systems</a:t>
            </a:r>
            <a:endParaRPr sz="20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351" name="Google Shape;2351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2422" y="1927925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2" name="Google Shape;2352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7888" y="2934386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3" name="Google Shape;2353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1008" y="2934386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4" name="Google Shape;2354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593" y="1927925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5" name="Google Shape;2355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4127" y="2934375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6" name="Google Shape;2356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6473" y="3883824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7" name="Google Shape;2357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593" y="3883824"/>
            <a:ext cx="588585" cy="58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8" name="Google Shape;2358;p138"/>
          <p:cNvSpPr/>
          <p:nvPr/>
        </p:nvSpPr>
        <p:spPr>
          <a:xfrm rot="6453798">
            <a:off x="6114056" y="2633539"/>
            <a:ext cx="342989" cy="17125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9" name="Google Shape;2359;p138"/>
          <p:cNvSpPr/>
          <p:nvPr/>
        </p:nvSpPr>
        <p:spPr>
          <a:xfrm rot="6453798">
            <a:off x="7271956" y="2639814"/>
            <a:ext cx="342989" cy="17125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0" name="Google Shape;2360;p138"/>
          <p:cNvSpPr/>
          <p:nvPr/>
        </p:nvSpPr>
        <p:spPr>
          <a:xfrm rot="4323399">
            <a:off x="7849872" y="2622032"/>
            <a:ext cx="342772" cy="17115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1" name="Google Shape;2361;p138"/>
          <p:cNvSpPr/>
          <p:nvPr/>
        </p:nvSpPr>
        <p:spPr>
          <a:xfrm rot="6810873">
            <a:off x="6711672" y="3626677"/>
            <a:ext cx="342873" cy="17128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2" name="Google Shape;2362;p138"/>
          <p:cNvSpPr/>
          <p:nvPr/>
        </p:nvSpPr>
        <p:spPr>
          <a:xfrm rot="3590678">
            <a:off x="6183718" y="3626841"/>
            <a:ext cx="342791" cy="17098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3" name="Google Shape;2363;p138"/>
          <p:cNvSpPr/>
          <p:nvPr/>
        </p:nvSpPr>
        <p:spPr>
          <a:xfrm rot="3754952">
            <a:off x="7303936" y="3626958"/>
            <a:ext cx="342693" cy="1710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4" name="Google Shape;2364;p138"/>
          <p:cNvSpPr/>
          <p:nvPr/>
        </p:nvSpPr>
        <p:spPr>
          <a:xfrm rot="6453798">
            <a:off x="7882456" y="3626689"/>
            <a:ext cx="342989" cy="17125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5" name="Google Shape;2365;p138"/>
          <p:cNvSpPr/>
          <p:nvPr/>
        </p:nvSpPr>
        <p:spPr>
          <a:xfrm>
            <a:off x="4812950" y="2934500"/>
            <a:ext cx="759900" cy="33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p13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wrong with Inheritance?</a:t>
            </a:r>
            <a:endParaRPr/>
          </a:p>
        </p:txBody>
      </p:sp>
      <p:sp>
        <p:nvSpPr>
          <p:cNvPr id="2371" name="Google Shape;2371;p139"/>
          <p:cNvSpPr/>
          <p:nvPr/>
        </p:nvSpPr>
        <p:spPr>
          <a:xfrm>
            <a:off x="3702925" y="2317050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Object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72" name="Google Shape;2372;p139"/>
          <p:cNvSpPr/>
          <p:nvPr/>
        </p:nvSpPr>
        <p:spPr>
          <a:xfrm>
            <a:off x="3702925" y="31945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Character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73" name="Google Shape;2373;p139"/>
          <p:cNvCxnSpPr>
            <a:stCxn id="2372" idx="0"/>
            <a:endCxn id="2371" idx="2"/>
          </p:cNvCxnSpPr>
          <p:nvPr/>
        </p:nvCxnSpPr>
        <p:spPr>
          <a:xfrm rot="10800000">
            <a:off x="4447375" y="2800375"/>
            <a:ext cx="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74" name="Google Shape;2374;p139"/>
          <p:cNvSpPr/>
          <p:nvPr/>
        </p:nvSpPr>
        <p:spPr>
          <a:xfrm>
            <a:off x="4612888" y="4072100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75" name="Google Shape;2375;p139"/>
          <p:cNvCxnSpPr>
            <a:stCxn id="2374" idx="0"/>
            <a:endCxn id="2372" idx="2"/>
          </p:cNvCxnSpPr>
          <p:nvPr/>
        </p:nvCxnSpPr>
        <p:spPr>
          <a:xfrm rot="10800000">
            <a:off x="4447438" y="3677900"/>
            <a:ext cx="9099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76" name="Google Shape;2376;p139"/>
          <p:cNvSpPr/>
          <p:nvPr/>
        </p:nvSpPr>
        <p:spPr>
          <a:xfrm>
            <a:off x="2792963" y="4072100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77" name="Google Shape;2377;p139"/>
          <p:cNvCxnSpPr>
            <a:stCxn id="2376" idx="0"/>
            <a:endCxn id="2372" idx="2"/>
          </p:cNvCxnSpPr>
          <p:nvPr/>
        </p:nvCxnSpPr>
        <p:spPr>
          <a:xfrm rot="10800000" flipH="1">
            <a:off x="3537413" y="3677900"/>
            <a:ext cx="9099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2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2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2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140"/>
          <p:cNvSpPr/>
          <p:nvPr/>
        </p:nvSpPr>
        <p:spPr>
          <a:xfrm>
            <a:off x="3827550" y="699050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Object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83" name="Google Shape;2383;p140"/>
          <p:cNvSpPr/>
          <p:nvPr/>
        </p:nvSpPr>
        <p:spPr>
          <a:xfrm>
            <a:off x="3827550" y="15765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Character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84" name="Google Shape;2384;p140"/>
          <p:cNvCxnSpPr>
            <a:stCxn id="2383" idx="0"/>
            <a:endCxn id="2382" idx="2"/>
          </p:cNvCxnSpPr>
          <p:nvPr/>
        </p:nvCxnSpPr>
        <p:spPr>
          <a:xfrm rot="10800000">
            <a:off x="4572000" y="1182375"/>
            <a:ext cx="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85" name="Google Shape;2385;p140"/>
          <p:cNvSpPr/>
          <p:nvPr/>
        </p:nvSpPr>
        <p:spPr>
          <a:xfrm>
            <a:off x="5804300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86" name="Google Shape;2386;p140"/>
          <p:cNvCxnSpPr>
            <a:stCxn id="2385" idx="0"/>
            <a:endCxn id="2383" idx="2"/>
          </p:cNvCxnSpPr>
          <p:nvPr/>
        </p:nvCxnSpPr>
        <p:spPr>
          <a:xfrm rot="10800000">
            <a:off x="4572050" y="2059875"/>
            <a:ext cx="19767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87" name="Google Shape;2387;p140"/>
          <p:cNvSpPr/>
          <p:nvPr/>
        </p:nvSpPr>
        <p:spPr>
          <a:xfrm>
            <a:off x="1850775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88" name="Google Shape;2388;p140"/>
          <p:cNvCxnSpPr>
            <a:stCxn id="2387" idx="0"/>
            <a:endCxn id="2383" idx="2"/>
          </p:cNvCxnSpPr>
          <p:nvPr/>
        </p:nvCxnSpPr>
        <p:spPr>
          <a:xfrm rot="10800000" flipH="1">
            <a:off x="2595225" y="2059875"/>
            <a:ext cx="19767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89" name="Google Shape;2389;p140"/>
          <p:cNvSpPr/>
          <p:nvPr/>
        </p:nvSpPr>
        <p:spPr>
          <a:xfrm>
            <a:off x="782888" y="3331600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90" name="Google Shape;2390;p140"/>
          <p:cNvSpPr/>
          <p:nvPr/>
        </p:nvSpPr>
        <p:spPr>
          <a:xfrm>
            <a:off x="2918663" y="3331600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91" name="Google Shape;2391;p140"/>
          <p:cNvCxnSpPr>
            <a:stCxn id="2389" idx="0"/>
            <a:endCxn id="2387" idx="2"/>
          </p:cNvCxnSpPr>
          <p:nvPr/>
        </p:nvCxnSpPr>
        <p:spPr>
          <a:xfrm rot="10800000" flipH="1">
            <a:off x="1527338" y="2937400"/>
            <a:ext cx="10680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92" name="Google Shape;2392;p140"/>
          <p:cNvCxnSpPr>
            <a:stCxn id="2390" idx="0"/>
            <a:endCxn id="2387" idx="2"/>
          </p:cNvCxnSpPr>
          <p:nvPr/>
        </p:nvCxnSpPr>
        <p:spPr>
          <a:xfrm rot="10800000">
            <a:off x="2595113" y="2937400"/>
            <a:ext cx="10680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93" name="Google Shape;2393;p140"/>
          <p:cNvSpPr/>
          <p:nvPr/>
        </p:nvSpPr>
        <p:spPr>
          <a:xfrm>
            <a:off x="4736400" y="33315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94" name="Google Shape;2394;p140"/>
          <p:cNvSpPr/>
          <p:nvPr/>
        </p:nvSpPr>
        <p:spPr>
          <a:xfrm>
            <a:off x="6872175" y="33315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95" name="Google Shape;2395;p140"/>
          <p:cNvCxnSpPr>
            <a:stCxn id="2393" idx="0"/>
            <a:endCxn id="2385" idx="2"/>
          </p:cNvCxnSpPr>
          <p:nvPr/>
        </p:nvCxnSpPr>
        <p:spPr>
          <a:xfrm rot="10800000" flipH="1">
            <a:off x="5480850" y="2937375"/>
            <a:ext cx="10680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96" name="Google Shape;2396;p140"/>
          <p:cNvCxnSpPr>
            <a:stCxn id="2394" idx="0"/>
            <a:endCxn id="2385" idx="2"/>
          </p:cNvCxnSpPr>
          <p:nvPr/>
        </p:nvCxnSpPr>
        <p:spPr>
          <a:xfrm rot="10800000">
            <a:off x="6548625" y="2937375"/>
            <a:ext cx="10680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97" name="Google Shape;2397;p140"/>
          <p:cNvSpPr txBox="1"/>
          <p:nvPr/>
        </p:nvSpPr>
        <p:spPr>
          <a:xfrm>
            <a:off x="5161800" y="3950875"/>
            <a:ext cx="6381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???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8" name="Google Shape;2398;p140"/>
          <p:cNvSpPr txBox="1"/>
          <p:nvPr/>
        </p:nvSpPr>
        <p:spPr>
          <a:xfrm>
            <a:off x="7297575" y="3950875"/>
            <a:ext cx="6381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???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p141"/>
          <p:cNvSpPr/>
          <p:nvPr/>
        </p:nvSpPr>
        <p:spPr>
          <a:xfrm>
            <a:off x="3827550" y="699050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Object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04" name="Google Shape;2404;p141"/>
          <p:cNvSpPr/>
          <p:nvPr/>
        </p:nvSpPr>
        <p:spPr>
          <a:xfrm>
            <a:off x="3827550" y="15765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Character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05" name="Google Shape;2405;p141"/>
          <p:cNvCxnSpPr>
            <a:stCxn id="2404" idx="0"/>
            <a:endCxn id="2403" idx="2"/>
          </p:cNvCxnSpPr>
          <p:nvPr/>
        </p:nvCxnSpPr>
        <p:spPr>
          <a:xfrm rot="10800000">
            <a:off x="4572000" y="1182375"/>
            <a:ext cx="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06" name="Google Shape;2406;p141"/>
          <p:cNvSpPr/>
          <p:nvPr/>
        </p:nvSpPr>
        <p:spPr>
          <a:xfrm>
            <a:off x="5804300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07" name="Google Shape;2407;p141"/>
          <p:cNvCxnSpPr>
            <a:stCxn id="2406" idx="0"/>
            <a:endCxn id="2404" idx="2"/>
          </p:cNvCxnSpPr>
          <p:nvPr/>
        </p:nvCxnSpPr>
        <p:spPr>
          <a:xfrm rot="10800000">
            <a:off x="4572050" y="2059875"/>
            <a:ext cx="19767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08" name="Google Shape;2408;p141"/>
          <p:cNvSpPr/>
          <p:nvPr/>
        </p:nvSpPr>
        <p:spPr>
          <a:xfrm>
            <a:off x="1850775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09" name="Google Shape;2409;p141"/>
          <p:cNvCxnSpPr>
            <a:stCxn id="2408" idx="0"/>
            <a:endCxn id="2404" idx="2"/>
          </p:cNvCxnSpPr>
          <p:nvPr/>
        </p:nvCxnSpPr>
        <p:spPr>
          <a:xfrm rot="10800000" flipH="1">
            <a:off x="2595225" y="2059875"/>
            <a:ext cx="19767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10" name="Google Shape;2410;p141"/>
          <p:cNvSpPr/>
          <p:nvPr/>
        </p:nvSpPr>
        <p:spPr>
          <a:xfrm>
            <a:off x="782900" y="3331609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 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11" name="Google Shape;2411;p141"/>
          <p:cNvSpPr/>
          <p:nvPr/>
        </p:nvSpPr>
        <p:spPr>
          <a:xfrm>
            <a:off x="2918671" y="3331609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 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12" name="Google Shape;2412;p141"/>
          <p:cNvCxnSpPr>
            <a:stCxn id="2410" idx="0"/>
            <a:endCxn id="2408" idx="2"/>
          </p:cNvCxnSpPr>
          <p:nvPr/>
        </p:nvCxnSpPr>
        <p:spPr>
          <a:xfrm rot="10800000" flipH="1">
            <a:off x="1527350" y="2937409"/>
            <a:ext cx="10680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13" name="Google Shape;2413;p141"/>
          <p:cNvCxnSpPr>
            <a:stCxn id="2411" idx="0"/>
            <a:endCxn id="2408" idx="2"/>
          </p:cNvCxnSpPr>
          <p:nvPr/>
        </p:nvCxnSpPr>
        <p:spPr>
          <a:xfrm rot="10800000">
            <a:off x="2595121" y="2937409"/>
            <a:ext cx="10680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14" name="Google Shape;2414;p141"/>
          <p:cNvSpPr/>
          <p:nvPr/>
        </p:nvSpPr>
        <p:spPr>
          <a:xfrm>
            <a:off x="4736405" y="3331575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 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15" name="Google Shape;2415;p141"/>
          <p:cNvSpPr/>
          <p:nvPr/>
        </p:nvSpPr>
        <p:spPr>
          <a:xfrm>
            <a:off x="6872175" y="3331575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 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16" name="Google Shape;2416;p141"/>
          <p:cNvCxnSpPr>
            <a:stCxn id="2414" idx="0"/>
            <a:endCxn id="2406" idx="2"/>
          </p:cNvCxnSpPr>
          <p:nvPr/>
        </p:nvCxnSpPr>
        <p:spPr>
          <a:xfrm rot="10800000" flipH="1">
            <a:off x="5480855" y="2937375"/>
            <a:ext cx="10680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17" name="Google Shape;2417;p141"/>
          <p:cNvCxnSpPr>
            <a:stCxn id="2415" idx="0"/>
            <a:endCxn id="2406" idx="2"/>
          </p:cNvCxnSpPr>
          <p:nvPr/>
        </p:nvCxnSpPr>
        <p:spPr>
          <a:xfrm rot="10800000">
            <a:off x="6548625" y="2937375"/>
            <a:ext cx="10680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18" name="Google Shape;2418;p141"/>
          <p:cNvSpPr txBox="1"/>
          <p:nvPr/>
        </p:nvSpPr>
        <p:spPr>
          <a:xfrm>
            <a:off x="675325" y="4387325"/>
            <a:ext cx="7928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Code Duplication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/>
          <p:nvPr/>
        </p:nvSpPr>
        <p:spPr>
          <a:xfrm>
            <a:off x="489300" y="888800"/>
            <a:ext cx="81654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point represents a location in space.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w=1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p25"/>
          <p:cNvSpPr txBox="1"/>
          <p:nvPr/>
        </p:nvSpPr>
        <p:spPr>
          <a:xfrm>
            <a:off x="396900" y="3118575"/>
            <a:ext cx="83502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vector represents direction and magnitude.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w=0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Google Shape;2423;p142"/>
          <p:cNvSpPr/>
          <p:nvPr/>
        </p:nvSpPr>
        <p:spPr>
          <a:xfrm>
            <a:off x="3827550" y="699050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Object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24" name="Google Shape;2424;p142"/>
          <p:cNvSpPr/>
          <p:nvPr/>
        </p:nvSpPr>
        <p:spPr>
          <a:xfrm>
            <a:off x="3827550" y="15765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Character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25" name="Google Shape;2425;p142"/>
          <p:cNvCxnSpPr>
            <a:stCxn id="2424" idx="0"/>
            <a:endCxn id="2423" idx="2"/>
          </p:cNvCxnSpPr>
          <p:nvPr/>
        </p:nvCxnSpPr>
        <p:spPr>
          <a:xfrm rot="10800000">
            <a:off x="4572000" y="1182375"/>
            <a:ext cx="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26" name="Google Shape;2426;p142"/>
          <p:cNvSpPr/>
          <p:nvPr/>
        </p:nvSpPr>
        <p:spPr>
          <a:xfrm>
            <a:off x="2918675" y="2454088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27" name="Google Shape;2427;p142"/>
          <p:cNvCxnSpPr>
            <a:stCxn id="2426" idx="0"/>
            <a:endCxn id="2424" idx="2"/>
          </p:cNvCxnSpPr>
          <p:nvPr/>
        </p:nvCxnSpPr>
        <p:spPr>
          <a:xfrm rot="10800000" flipH="1">
            <a:off x="3663125" y="2059888"/>
            <a:ext cx="9090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28" name="Google Shape;2428;p142"/>
          <p:cNvSpPr/>
          <p:nvPr/>
        </p:nvSpPr>
        <p:spPr>
          <a:xfrm>
            <a:off x="783975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</a:t>
            </a:r>
            <a:endParaRPr sz="1800" dirty="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29" name="Google Shape;2429;p142"/>
          <p:cNvCxnSpPr>
            <a:stCxn id="2428" idx="0"/>
            <a:endCxn id="2424" idx="2"/>
          </p:cNvCxnSpPr>
          <p:nvPr/>
        </p:nvCxnSpPr>
        <p:spPr>
          <a:xfrm rot="10800000" flipH="1">
            <a:off x="1528425" y="2059875"/>
            <a:ext cx="30435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30" name="Google Shape;2430;p142"/>
          <p:cNvSpPr/>
          <p:nvPr/>
        </p:nvSpPr>
        <p:spPr>
          <a:xfrm>
            <a:off x="782900" y="3560209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 Knight</a:t>
            </a:r>
            <a:endParaRPr sz="1800" dirty="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31" name="Google Shape;2431;p142"/>
          <p:cNvSpPr/>
          <p:nvPr/>
        </p:nvSpPr>
        <p:spPr>
          <a:xfrm>
            <a:off x="2918671" y="3560209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 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32" name="Google Shape;2432;p142"/>
          <p:cNvCxnSpPr>
            <a:stCxn id="2430" idx="0"/>
            <a:endCxn id="2428" idx="2"/>
          </p:cNvCxnSpPr>
          <p:nvPr/>
        </p:nvCxnSpPr>
        <p:spPr>
          <a:xfrm rot="10800000" flipH="1">
            <a:off x="1527350" y="2937409"/>
            <a:ext cx="12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33" name="Google Shape;2433;p142"/>
          <p:cNvCxnSpPr>
            <a:stCxn id="2431" idx="0"/>
            <a:endCxn id="2428" idx="2"/>
          </p:cNvCxnSpPr>
          <p:nvPr/>
        </p:nvCxnSpPr>
        <p:spPr>
          <a:xfrm rot="10800000">
            <a:off x="1528321" y="2937409"/>
            <a:ext cx="21348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34" name="Google Shape;2434;p142"/>
          <p:cNvSpPr/>
          <p:nvPr/>
        </p:nvSpPr>
        <p:spPr>
          <a:xfrm>
            <a:off x="4736405" y="3560175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 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35" name="Google Shape;2435;p142"/>
          <p:cNvSpPr/>
          <p:nvPr/>
        </p:nvSpPr>
        <p:spPr>
          <a:xfrm>
            <a:off x="6872175" y="3560175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 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36" name="Google Shape;2436;p142"/>
          <p:cNvCxnSpPr>
            <a:stCxn id="2434" idx="0"/>
            <a:endCxn id="2426" idx="2"/>
          </p:cNvCxnSpPr>
          <p:nvPr/>
        </p:nvCxnSpPr>
        <p:spPr>
          <a:xfrm rot="10800000">
            <a:off x="3663155" y="2937375"/>
            <a:ext cx="18177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37" name="Google Shape;2437;p142"/>
          <p:cNvCxnSpPr>
            <a:stCxn id="2435" idx="0"/>
            <a:endCxn id="2426" idx="2"/>
          </p:cNvCxnSpPr>
          <p:nvPr/>
        </p:nvCxnSpPr>
        <p:spPr>
          <a:xfrm rot="10800000">
            <a:off x="3663225" y="2937375"/>
            <a:ext cx="39534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38" name="Google Shape;2438;p142"/>
          <p:cNvSpPr txBox="1"/>
          <p:nvPr/>
        </p:nvSpPr>
        <p:spPr>
          <a:xfrm>
            <a:off x="675325" y="4387325"/>
            <a:ext cx="7928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Deadly Diamond of Death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9" name="Google Shape;2439;p142"/>
          <p:cNvSpPr/>
          <p:nvPr/>
        </p:nvSpPr>
        <p:spPr>
          <a:xfrm>
            <a:off x="6872175" y="245402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40" name="Google Shape;2440;p142"/>
          <p:cNvSpPr/>
          <p:nvPr/>
        </p:nvSpPr>
        <p:spPr>
          <a:xfrm>
            <a:off x="4737525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41" name="Google Shape;2441;p142"/>
          <p:cNvCxnSpPr>
            <a:stCxn id="2440" idx="0"/>
            <a:endCxn id="2424" idx="2"/>
          </p:cNvCxnSpPr>
          <p:nvPr/>
        </p:nvCxnSpPr>
        <p:spPr>
          <a:xfrm rot="10800000">
            <a:off x="4572075" y="2059875"/>
            <a:ext cx="9099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42" name="Google Shape;2442;p142"/>
          <p:cNvCxnSpPr>
            <a:stCxn id="2439" idx="0"/>
            <a:endCxn id="2424" idx="2"/>
          </p:cNvCxnSpPr>
          <p:nvPr/>
        </p:nvCxnSpPr>
        <p:spPr>
          <a:xfrm rot="10800000">
            <a:off x="4571925" y="2059825"/>
            <a:ext cx="30447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43" name="Google Shape;2443;p142"/>
          <p:cNvCxnSpPr>
            <a:stCxn id="2430" idx="0"/>
            <a:endCxn id="2440" idx="2"/>
          </p:cNvCxnSpPr>
          <p:nvPr/>
        </p:nvCxnSpPr>
        <p:spPr>
          <a:xfrm rot="10800000" flipH="1">
            <a:off x="1527350" y="2937409"/>
            <a:ext cx="39546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44" name="Google Shape;2444;p142"/>
          <p:cNvCxnSpPr>
            <a:stCxn id="2434" idx="0"/>
            <a:endCxn id="2440" idx="2"/>
          </p:cNvCxnSpPr>
          <p:nvPr/>
        </p:nvCxnSpPr>
        <p:spPr>
          <a:xfrm rot="10800000" flipH="1">
            <a:off x="5480855" y="2937375"/>
            <a:ext cx="12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45" name="Google Shape;2445;p142"/>
          <p:cNvCxnSpPr>
            <a:stCxn id="2435" idx="0"/>
            <a:endCxn id="2439" idx="2"/>
          </p:cNvCxnSpPr>
          <p:nvPr/>
        </p:nvCxnSpPr>
        <p:spPr>
          <a:xfrm rot="10800000">
            <a:off x="7616625" y="2937375"/>
            <a:ext cx="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46" name="Google Shape;2446;p142"/>
          <p:cNvCxnSpPr>
            <a:stCxn id="2431" idx="0"/>
            <a:endCxn id="2439" idx="2"/>
          </p:cNvCxnSpPr>
          <p:nvPr/>
        </p:nvCxnSpPr>
        <p:spPr>
          <a:xfrm rot="10800000" flipH="1">
            <a:off x="3663121" y="2937409"/>
            <a:ext cx="39534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47" name="Google Shape;2447;p142"/>
          <p:cNvSpPr/>
          <p:nvPr/>
        </p:nvSpPr>
        <p:spPr>
          <a:xfrm>
            <a:off x="5480850" y="1700175"/>
            <a:ext cx="2310600" cy="236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Virtual void show_info();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" name="Google Shape;2447;p142">
            <a:extLst>
              <a:ext uri="{FF2B5EF4-FFF2-40B4-BE49-F238E27FC236}">
                <a16:creationId xmlns:a16="http://schemas.microsoft.com/office/drawing/2014/main" id="{DB858052-8520-1009-6AE8-82D12AFD23D1}"/>
              </a:ext>
            </a:extLst>
          </p:cNvPr>
          <p:cNvSpPr/>
          <p:nvPr/>
        </p:nvSpPr>
        <p:spPr>
          <a:xfrm>
            <a:off x="149899" y="4545215"/>
            <a:ext cx="2310600" cy="46494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Roboto Mono"/>
                <a:ea typeface="Roboto Mono"/>
                <a:cs typeface="Roboto Mono"/>
                <a:sym typeface="Roboto Mono"/>
              </a:rPr>
              <a:t>Uses whuch  show_info(); in Human or Knight ??!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" name="Google Shape;2447;p142">
            <a:extLst>
              <a:ext uri="{FF2B5EF4-FFF2-40B4-BE49-F238E27FC236}">
                <a16:creationId xmlns:a16="http://schemas.microsoft.com/office/drawing/2014/main" id="{8B456139-CB01-6B9E-1787-BBAB8472C2BB}"/>
              </a:ext>
            </a:extLst>
          </p:cNvPr>
          <p:cNvSpPr/>
          <p:nvPr/>
        </p:nvSpPr>
        <p:spPr>
          <a:xfrm>
            <a:off x="4479400" y="2312892"/>
            <a:ext cx="2310600" cy="236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Roboto Mono"/>
                <a:ea typeface="Roboto Mono"/>
                <a:cs typeface="Roboto Mono"/>
                <a:sym typeface="Roboto Mono"/>
              </a:rPr>
              <a:t>Override show_info();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" name="Google Shape;2447;p142">
            <a:extLst>
              <a:ext uri="{FF2B5EF4-FFF2-40B4-BE49-F238E27FC236}">
                <a16:creationId xmlns:a16="http://schemas.microsoft.com/office/drawing/2014/main" id="{484F8805-D407-F6F2-408C-905A2292F050}"/>
              </a:ext>
            </a:extLst>
          </p:cNvPr>
          <p:cNvSpPr/>
          <p:nvPr/>
        </p:nvSpPr>
        <p:spPr>
          <a:xfrm>
            <a:off x="360050" y="2123142"/>
            <a:ext cx="2310600" cy="236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Roboto Mono"/>
                <a:ea typeface="Roboto Mono"/>
                <a:cs typeface="Roboto Mono"/>
                <a:sym typeface="Roboto Mono"/>
              </a:rPr>
              <a:t>Override show_info();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p143"/>
          <p:cNvSpPr/>
          <p:nvPr/>
        </p:nvSpPr>
        <p:spPr>
          <a:xfrm>
            <a:off x="1851275" y="699063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Object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53" name="Google Shape;2453;p143"/>
          <p:cNvSpPr/>
          <p:nvPr/>
        </p:nvSpPr>
        <p:spPr>
          <a:xfrm>
            <a:off x="1851275" y="1576588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Character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54" name="Google Shape;2454;p143"/>
          <p:cNvCxnSpPr>
            <a:stCxn id="2453" idx="0"/>
            <a:endCxn id="2452" idx="2"/>
          </p:cNvCxnSpPr>
          <p:nvPr/>
        </p:nvCxnSpPr>
        <p:spPr>
          <a:xfrm rot="10800000">
            <a:off x="2595725" y="1182388"/>
            <a:ext cx="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55" name="Google Shape;2455;p143"/>
          <p:cNvSpPr/>
          <p:nvPr/>
        </p:nvSpPr>
        <p:spPr>
          <a:xfrm>
            <a:off x="2918675" y="2454088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56" name="Google Shape;2456;p143"/>
          <p:cNvCxnSpPr>
            <a:stCxn id="2455" idx="0"/>
            <a:endCxn id="2453" idx="2"/>
          </p:cNvCxnSpPr>
          <p:nvPr/>
        </p:nvCxnSpPr>
        <p:spPr>
          <a:xfrm rot="10800000">
            <a:off x="2595725" y="2059888"/>
            <a:ext cx="10674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57" name="Google Shape;2457;p143"/>
          <p:cNvSpPr/>
          <p:nvPr/>
        </p:nvSpPr>
        <p:spPr>
          <a:xfrm>
            <a:off x="783975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58" name="Google Shape;2458;p143"/>
          <p:cNvCxnSpPr>
            <a:stCxn id="2457" idx="0"/>
            <a:endCxn id="2453" idx="2"/>
          </p:cNvCxnSpPr>
          <p:nvPr/>
        </p:nvCxnSpPr>
        <p:spPr>
          <a:xfrm rot="10800000" flipH="1">
            <a:off x="1528425" y="2059875"/>
            <a:ext cx="10674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59" name="Google Shape;2459;p143"/>
          <p:cNvSpPr/>
          <p:nvPr/>
        </p:nvSpPr>
        <p:spPr>
          <a:xfrm>
            <a:off x="782900" y="3560209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 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60" name="Google Shape;2460;p143"/>
          <p:cNvSpPr/>
          <p:nvPr/>
        </p:nvSpPr>
        <p:spPr>
          <a:xfrm>
            <a:off x="2918671" y="3560209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 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61" name="Google Shape;2461;p143"/>
          <p:cNvCxnSpPr>
            <a:stCxn id="2459" idx="0"/>
            <a:endCxn id="2457" idx="2"/>
          </p:cNvCxnSpPr>
          <p:nvPr/>
        </p:nvCxnSpPr>
        <p:spPr>
          <a:xfrm rot="10800000" flipH="1">
            <a:off x="1527350" y="2937409"/>
            <a:ext cx="12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62" name="Google Shape;2462;p143"/>
          <p:cNvCxnSpPr>
            <a:stCxn id="2460" idx="0"/>
            <a:endCxn id="2457" idx="2"/>
          </p:cNvCxnSpPr>
          <p:nvPr/>
        </p:nvCxnSpPr>
        <p:spPr>
          <a:xfrm rot="10800000">
            <a:off x="1528321" y="2937409"/>
            <a:ext cx="21348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63" name="Google Shape;2463;p143"/>
          <p:cNvSpPr/>
          <p:nvPr/>
        </p:nvSpPr>
        <p:spPr>
          <a:xfrm>
            <a:off x="4736405" y="3560175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 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64" name="Google Shape;2464;p143"/>
          <p:cNvSpPr/>
          <p:nvPr/>
        </p:nvSpPr>
        <p:spPr>
          <a:xfrm>
            <a:off x="6872175" y="3560175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 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65" name="Google Shape;2465;p143"/>
          <p:cNvCxnSpPr>
            <a:stCxn id="2463" idx="0"/>
            <a:endCxn id="2455" idx="2"/>
          </p:cNvCxnSpPr>
          <p:nvPr/>
        </p:nvCxnSpPr>
        <p:spPr>
          <a:xfrm rot="10800000">
            <a:off x="3663155" y="2937375"/>
            <a:ext cx="18177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66" name="Google Shape;2466;p143"/>
          <p:cNvCxnSpPr>
            <a:stCxn id="2464" idx="0"/>
            <a:endCxn id="2455" idx="2"/>
          </p:cNvCxnSpPr>
          <p:nvPr/>
        </p:nvCxnSpPr>
        <p:spPr>
          <a:xfrm rot="10800000">
            <a:off x="3663225" y="2937375"/>
            <a:ext cx="39534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67" name="Google Shape;2467;p143"/>
          <p:cNvSpPr txBox="1"/>
          <p:nvPr/>
        </p:nvSpPr>
        <p:spPr>
          <a:xfrm>
            <a:off x="675325" y="4409810"/>
            <a:ext cx="7928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Limited interaction between profession &amp; character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8" name="Google Shape;2468;p143"/>
          <p:cNvSpPr/>
          <p:nvPr/>
        </p:nvSpPr>
        <p:spPr>
          <a:xfrm>
            <a:off x="6872175" y="245402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69" name="Google Shape;2469;p143"/>
          <p:cNvSpPr/>
          <p:nvPr/>
        </p:nvSpPr>
        <p:spPr>
          <a:xfrm>
            <a:off x="4737525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70" name="Google Shape;2470;p143"/>
          <p:cNvCxnSpPr>
            <a:stCxn id="2469" idx="0"/>
            <a:endCxn id="2471" idx="2"/>
          </p:cNvCxnSpPr>
          <p:nvPr/>
        </p:nvCxnSpPr>
        <p:spPr>
          <a:xfrm rot="10800000" flipH="1">
            <a:off x="5481975" y="2059875"/>
            <a:ext cx="10617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72" name="Google Shape;2472;p143"/>
          <p:cNvCxnSpPr>
            <a:stCxn id="2468" idx="0"/>
            <a:endCxn id="2471" idx="2"/>
          </p:cNvCxnSpPr>
          <p:nvPr/>
        </p:nvCxnSpPr>
        <p:spPr>
          <a:xfrm rot="10800000">
            <a:off x="6543525" y="2059825"/>
            <a:ext cx="10731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73" name="Google Shape;2473;p143"/>
          <p:cNvCxnSpPr>
            <a:stCxn id="2459" idx="0"/>
            <a:endCxn id="2469" idx="2"/>
          </p:cNvCxnSpPr>
          <p:nvPr/>
        </p:nvCxnSpPr>
        <p:spPr>
          <a:xfrm rot="10800000" flipH="1">
            <a:off x="1527350" y="2937409"/>
            <a:ext cx="39546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74" name="Google Shape;2474;p143"/>
          <p:cNvCxnSpPr>
            <a:stCxn id="2463" idx="0"/>
            <a:endCxn id="2469" idx="2"/>
          </p:cNvCxnSpPr>
          <p:nvPr/>
        </p:nvCxnSpPr>
        <p:spPr>
          <a:xfrm rot="10800000" flipH="1">
            <a:off x="5480855" y="2937375"/>
            <a:ext cx="12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75" name="Google Shape;2475;p143"/>
          <p:cNvCxnSpPr>
            <a:stCxn id="2464" idx="0"/>
            <a:endCxn id="2468" idx="2"/>
          </p:cNvCxnSpPr>
          <p:nvPr/>
        </p:nvCxnSpPr>
        <p:spPr>
          <a:xfrm rot="10800000">
            <a:off x="7616625" y="2937375"/>
            <a:ext cx="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76" name="Google Shape;2476;p143"/>
          <p:cNvCxnSpPr>
            <a:stCxn id="2460" idx="0"/>
            <a:endCxn id="2468" idx="2"/>
          </p:cNvCxnSpPr>
          <p:nvPr/>
        </p:nvCxnSpPr>
        <p:spPr>
          <a:xfrm rot="10800000" flipH="1">
            <a:off x="3663121" y="2937409"/>
            <a:ext cx="39534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71" name="Google Shape;2471;p143"/>
          <p:cNvSpPr/>
          <p:nvPr/>
        </p:nvSpPr>
        <p:spPr>
          <a:xfrm>
            <a:off x="5799075" y="1576600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Profession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14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Composition Over Inheritance</a:t>
            </a:r>
            <a:endParaRPr/>
          </a:p>
        </p:txBody>
      </p:sp>
      <p:sp>
        <p:nvSpPr>
          <p:cNvPr id="2482" name="Google Shape;2482;p144"/>
          <p:cNvSpPr/>
          <p:nvPr/>
        </p:nvSpPr>
        <p:spPr>
          <a:xfrm>
            <a:off x="652750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83" name="Google Shape;2483;p144"/>
          <p:cNvSpPr/>
          <p:nvPr/>
        </p:nvSpPr>
        <p:spPr>
          <a:xfrm>
            <a:off x="1527350" y="3537609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 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84" name="Google Shape;2484;p144"/>
          <p:cNvSpPr/>
          <p:nvPr/>
        </p:nvSpPr>
        <p:spPr>
          <a:xfrm>
            <a:off x="2401950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85" name="Google Shape;2485;p144"/>
          <p:cNvCxnSpPr>
            <a:stCxn id="2483" idx="0"/>
            <a:endCxn id="2482" idx="2"/>
          </p:cNvCxnSpPr>
          <p:nvPr/>
        </p:nvCxnSpPr>
        <p:spPr>
          <a:xfrm rot="10800000">
            <a:off x="1397300" y="2937309"/>
            <a:ext cx="874500" cy="600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86" name="Google Shape;2486;p144"/>
          <p:cNvCxnSpPr>
            <a:stCxn id="2483" idx="0"/>
            <a:endCxn id="2484" idx="2"/>
          </p:cNvCxnSpPr>
          <p:nvPr/>
        </p:nvCxnSpPr>
        <p:spPr>
          <a:xfrm rot="10800000" flipH="1">
            <a:off x="2271800" y="2937309"/>
            <a:ext cx="874500" cy="600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87" name="Google Shape;2487;p144"/>
          <p:cNvSpPr txBox="1"/>
          <p:nvPr/>
        </p:nvSpPr>
        <p:spPr>
          <a:xfrm>
            <a:off x="652750" y="4387325"/>
            <a:ext cx="32379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Inheritance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8" name="Google Shape;2488;p144"/>
          <p:cNvSpPr/>
          <p:nvPr/>
        </p:nvSpPr>
        <p:spPr>
          <a:xfrm>
            <a:off x="6039200" y="2454075"/>
            <a:ext cx="1308600" cy="174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89" name="Google Shape;2489;p144"/>
          <p:cNvSpPr/>
          <p:nvPr/>
        </p:nvSpPr>
        <p:spPr>
          <a:xfrm>
            <a:off x="6164900" y="289225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Human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90" name="Google Shape;2490;p144"/>
          <p:cNvSpPr/>
          <p:nvPr/>
        </p:nvSpPr>
        <p:spPr>
          <a:xfrm>
            <a:off x="6164900" y="331535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Knight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91" name="Google Shape;2491;p144"/>
          <p:cNvSpPr txBox="1"/>
          <p:nvPr/>
        </p:nvSpPr>
        <p:spPr>
          <a:xfrm>
            <a:off x="5074550" y="4387325"/>
            <a:ext cx="32379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Composition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p145"/>
          <p:cNvSpPr/>
          <p:nvPr/>
        </p:nvSpPr>
        <p:spPr>
          <a:xfrm>
            <a:off x="3117000" y="631350"/>
            <a:ext cx="2910000" cy="375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</a:t>
            </a:r>
            <a:endParaRPr sz="39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97" name="Google Shape;2497;p145"/>
          <p:cNvSpPr/>
          <p:nvPr/>
        </p:nvSpPr>
        <p:spPr>
          <a:xfrm>
            <a:off x="3396533" y="1605769"/>
            <a:ext cx="2351100" cy="74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Human</a:t>
            </a:r>
            <a:endParaRPr sz="35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98" name="Google Shape;2498;p145"/>
          <p:cNvSpPr/>
          <p:nvPr/>
        </p:nvSpPr>
        <p:spPr>
          <a:xfrm>
            <a:off x="3396533" y="2546664"/>
            <a:ext cx="2351100" cy="74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Knight</a:t>
            </a:r>
            <a:endParaRPr sz="35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99" name="Google Shape;2499;p145"/>
          <p:cNvSpPr/>
          <p:nvPr/>
        </p:nvSpPr>
        <p:spPr>
          <a:xfrm>
            <a:off x="2613525" y="1914300"/>
            <a:ext cx="783000" cy="12180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0" name="Google Shape;2500;p145"/>
          <p:cNvSpPr/>
          <p:nvPr/>
        </p:nvSpPr>
        <p:spPr>
          <a:xfrm rot="10800000">
            <a:off x="5747625" y="1799875"/>
            <a:ext cx="783000" cy="12180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1" name="Google Shape;2501;p145"/>
          <p:cNvSpPr txBox="1"/>
          <p:nvPr/>
        </p:nvSpPr>
        <p:spPr>
          <a:xfrm>
            <a:off x="675325" y="4387325"/>
            <a:ext cx="7928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Components can freely interact with each other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Google Shape;2506;p146"/>
          <p:cNvSpPr txBox="1">
            <a:spLocks noGrp="1"/>
          </p:cNvSpPr>
          <p:nvPr>
            <p:ph type="title" idx="4294967295"/>
          </p:nvPr>
        </p:nvSpPr>
        <p:spPr>
          <a:xfrm>
            <a:off x="727800" y="3518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 Component (EC)</a:t>
            </a:r>
            <a:endParaRPr/>
          </a:p>
        </p:txBody>
      </p:sp>
      <p:sp>
        <p:nvSpPr>
          <p:cNvPr id="2507" name="Google Shape;2507;p146"/>
          <p:cNvSpPr/>
          <p:nvPr/>
        </p:nvSpPr>
        <p:spPr>
          <a:xfrm>
            <a:off x="2519100" y="1198850"/>
            <a:ext cx="4105800" cy="3673800"/>
          </a:xfrm>
          <a:prstGeom prst="roundRect">
            <a:avLst>
              <a:gd name="adj" fmla="val 1091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World</a:t>
            </a:r>
            <a:endParaRPr sz="200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08" name="Google Shape;2508;p146"/>
          <p:cNvSpPr/>
          <p:nvPr/>
        </p:nvSpPr>
        <p:spPr>
          <a:xfrm>
            <a:off x="2889525" y="1807950"/>
            <a:ext cx="1308600" cy="276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#1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09" name="Google Shape;2509;p146"/>
          <p:cNvSpPr/>
          <p:nvPr/>
        </p:nvSpPr>
        <p:spPr>
          <a:xfrm>
            <a:off x="3015225" y="23349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Monkey</a:t>
            </a:r>
            <a:endParaRPr sz="1000" dirty="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10" name="Google Shape;2510;p146"/>
          <p:cNvSpPr/>
          <p:nvPr/>
        </p:nvSpPr>
        <p:spPr>
          <a:xfrm>
            <a:off x="3015225" y="27580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MeshReneder</a:t>
            </a:r>
            <a:endParaRPr sz="1000" dirty="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11" name="Google Shape;2511;p146"/>
          <p:cNvSpPr/>
          <p:nvPr/>
        </p:nvSpPr>
        <p:spPr>
          <a:xfrm>
            <a:off x="3015225" y="31811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move </a:t>
            </a:r>
            <a:r>
              <a:rPr lang="en" sz="1000" dirty="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#3</a:t>
            </a:r>
            <a:endParaRPr sz="1000" dirty="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12" name="Google Shape;2512;p146"/>
          <p:cNvSpPr/>
          <p:nvPr/>
        </p:nvSpPr>
        <p:spPr>
          <a:xfrm>
            <a:off x="3015225" y="36042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#4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13" name="Google Shape;2513;p146"/>
          <p:cNvSpPr/>
          <p:nvPr/>
        </p:nvSpPr>
        <p:spPr>
          <a:xfrm>
            <a:off x="4366475" y="1807950"/>
            <a:ext cx="1308600" cy="276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#2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14" name="Google Shape;2514;p146"/>
          <p:cNvSpPr/>
          <p:nvPr/>
        </p:nvSpPr>
        <p:spPr>
          <a:xfrm>
            <a:off x="4492175" y="23349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15" name="Google Shape;2515;p146"/>
          <p:cNvSpPr/>
          <p:nvPr/>
        </p:nvSpPr>
        <p:spPr>
          <a:xfrm>
            <a:off x="4492175" y="27580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16" name="Google Shape;2516;p146"/>
          <p:cNvSpPr/>
          <p:nvPr/>
        </p:nvSpPr>
        <p:spPr>
          <a:xfrm>
            <a:off x="4492175" y="31811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#7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517" name="Google Shape;2517;p146"/>
          <p:cNvCxnSpPr/>
          <p:nvPr/>
        </p:nvCxnSpPr>
        <p:spPr>
          <a:xfrm>
            <a:off x="5851450" y="3091625"/>
            <a:ext cx="6495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518" name="Google Shape;2518;p146"/>
          <p:cNvSpPr txBox="1"/>
          <p:nvPr/>
        </p:nvSpPr>
        <p:spPr>
          <a:xfrm>
            <a:off x="6796275" y="2382450"/>
            <a:ext cx="18132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 and Logic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19" name="Google Shape;2519;p146"/>
          <p:cNvCxnSpPr>
            <a:stCxn id="2518" idx="1"/>
            <a:endCxn id="2515" idx="3"/>
          </p:cNvCxnSpPr>
          <p:nvPr/>
        </p:nvCxnSpPr>
        <p:spPr>
          <a:xfrm flipH="1">
            <a:off x="5549475" y="2571750"/>
            <a:ext cx="1246800" cy="353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20" name="Google Shape;2520;p146"/>
          <p:cNvCxnSpPr>
            <a:stCxn id="2518" idx="1"/>
            <a:endCxn id="2514" idx="3"/>
          </p:cNvCxnSpPr>
          <p:nvPr/>
        </p:nvCxnSpPr>
        <p:spPr>
          <a:xfrm rot="10800000">
            <a:off x="5549475" y="2501850"/>
            <a:ext cx="1246800" cy="69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p147"/>
          <p:cNvSpPr txBox="1">
            <a:spLocks noGrp="1"/>
          </p:cNvSpPr>
          <p:nvPr>
            <p:ph type="title" idx="4294967295"/>
          </p:nvPr>
        </p:nvSpPr>
        <p:spPr>
          <a:xfrm>
            <a:off x="727800" y="3518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 Component System (ECS)</a:t>
            </a:r>
            <a:endParaRPr/>
          </a:p>
        </p:txBody>
      </p:sp>
      <p:sp>
        <p:nvSpPr>
          <p:cNvPr id="2526" name="Google Shape;2526;p147"/>
          <p:cNvSpPr/>
          <p:nvPr/>
        </p:nvSpPr>
        <p:spPr>
          <a:xfrm>
            <a:off x="805650" y="1208525"/>
            <a:ext cx="4105800" cy="3673800"/>
          </a:xfrm>
          <a:prstGeom prst="roundRect">
            <a:avLst>
              <a:gd name="adj" fmla="val 1091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World</a:t>
            </a:r>
            <a:endParaRPr sz="200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27" name="Google Shape;2527;p147"/>
          <p:cNvSpPr/>
          <p:nvPr/>
        </p:nvSpPr>
        <p:spPr>
          <a:xfrm>
            <a:off x="1176075" y="1817625"/>
            <a:ext cx="1308600" cy="276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#1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28" name="Google Shape;2528;p147"/>
          <p:cNvSpPr/>
          <p:nvPr/>
        </p:nvSpPr>
        <p:spPr>
          <a:xfrm>
            <a:off x="1301775" y="23446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29" name="Google Shape;2529;p147"/>
          <p:cNvSpPr/>
          <p:nvPr/>
        </p:nvSpPr>
        <p:spPr>
          <a:xfrm>
            <a:off x="1301775" y="27677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#2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30" name="Google Shape;2530;p147"/>
          <p:cNvSpPr/>
          <p:nvPr/>
        </p:nvSpPr>
        <p:spPr>
          <a:xfrm>
            <a:off x="1301775" y="31908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31" name="Google Shape;2531;p147"/>
          <p:cNvSpPr/>
          <p:nvPr/>
        </p:nvSpPr>
        <p:spPr>
          <a:xfrm>
            <a:off x="1301775" y="36139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#4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32" name="Google Shape;2532;p147"/>
          <p:cNvSpPr/>
          <p:nvPr/>
        </p:nvSpPr>
        <p:spPr>
          <a:xfrm>
            <a:off x="2653025" y="1817625"/>
            <a:ext cx="1308600" cy="276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#2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33" name="Google Shape;2533;p147"/>
          <p:cNvSpPr/>
          <p:nvPr/>
        </p:nvSpPr>
        <p:spPr>
          <a:xfrm>
            <a:off x="2778725" y="23446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34" name="Google Shape;2534;p147"/>
          <p:cNvSpPr/>
          <p:nvPr/>
        </p:nvSpPr>
        <p:spPr>
          <a:xfrm>
            <a:off x="2778725" y="27677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35" name="Google Shape;2535;p147"/>
          <p:cNvSpPr/>
          <p:nvPr/>
        </p:nvSpPr>
        <p:spPr>
          <a:xfrm>
            <a:off x="2778725" y="31908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#7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536" name="Google Shape;2536;p147"/>
          <p:cNvCxnSpPr/>
          <p:nvPr/>
        </p:nvCxnSpPr>
        <p:spPr>
          <a:xfrm>
            <a:off x="4138000" y="3101300"/>
            <a:ext cx="6495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537" name="Google Shape;2537;p147"/>
          <p:cNvSpPr/>
          <p:nvPr/>
        </p:nvSpPr>
        <p:spPr>
          <a:xfrm>
            <a:off x="5433550" y="1208525"/>
            <a:ext cx="3403500" cy="3673800"/>
          </a:xfrm>
          <a:prstGeom prst="roundRect">
            <a:avLst>
              <a:gd name="adj" fmla="val 1091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Systems</a:t>
            </a:r>
            <a:endParaRPr sz="2000" dirty="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538" name="Google Shape;2538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2422" y="1927925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9" name="Google Shape;2539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7888" y="2934386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0" name="Google Shape;2540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1008" y="2934386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1" name="Google Shape;2541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9593" y="1927925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2" name="Google Shape;2542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4127" y="2934375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3" name="Google Shape;2543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6473" y="3883824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4" name="Google Shape;2544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9593" y="3883824"/>
            <a:ext cx="588585" cy="58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5" name="Google Shape;2545;p147"/>
          <p:cNvSpPr/>
          <p:nvPr/>
        </p:nvSpPr>
        <p:spPr>
          <a:xfrm rot="6453798">
            <a:off x="6114056" y="2633539"/>
            <a:ext cx="342989" cy="17125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6" name="Google Shape;2546;p147"/>
          <p:cNvSpPr/>
          <p:nvPr/>
        </p:nvSpPr>
        <p:spPr>
          <a:xfrm rot="6453798">
            <a:off x="7271956" y="2639814"/>
            <a:ext cx="342989" cy="17125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7" name="Google Shape;2547;p147"/>
          <p:cNvSpPr/>
          <p:nvPr/>
        </p:nvSpPr>
        <p:spPr>
          <a:xfrm rot="4323399">
            <a:off x="7849872" y="2622032"/>
            <a:ext cx="342772" cy="17115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8" name="Google Shape;2548;p147"/>
          <p:cNvSpPr/>
          <p:nvPr/>
        </p:nvSpPr>
        <p:spPr>
          <a:xfrm rot="6810873">
            <a:off x="6711672" y="3626677"/>
            <a:ext cx="342873" cy="17128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9" name="Google Shape;2549;p147"/>
          <p:cNvSpPr/>
          <p:nvPr/>
        </p:nvSpPr>
        <p:spPr>
          <a:xfrm rot="3590678">
            <a:off x="6183718" y="3626841"/>
            <a:ext cx="342791" cy="17098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0" name="Google Shape;2550;p147"/>
          <p:cNvSpPr/>
          <p:nvPr/>
        </p:nvSpPr>
        <p:spPr>
          <a:xfrm rot="3754952">
            <a:off x="7303936" y="3626958"/>
            <a:ext cx="342693" cy="1710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1" name="Google Shape;2551;p147"/>
          <p:cNvSpPr/>
          <p:nvPr/>
        </p:nvSpPr>
        <p:spPr>
          <a:xfrm rot="6453798">
            <a:off x="7882456" y="3626689"/>
            <a:ext cx="342989" cy="17125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2" name="Google Shape;2552;p147"/>
          <p:cNvSpPr/>
          <p:nvPr/>
        </p:nvSpPr>
        <p:spPr>
          <a:xfrm>
            <a:off x="4812950" y="2934500"/>
            <a:ext cx="759900" cy="33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3" name="Google Shape;2553;p147"/>
          <p:cNvSpPr txBox="1"/>
          <p:nvPr/>
        </p:nvSpPr>
        <p:spPr>
          <a:xfrm>
            <a:off x="2358975" y="1208525"/>
            <a:ext cx="24267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 Only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54" name="Google Shape;2554;p147"/>
          <p:cNvCxnSpPr>
            <a:stCxn id="2553" idx="2"/>
            <a:endCxn id="2528" idx="0"/>
          </p:cNvCxnSpPr>
          <p:nvPr/>
        </p:nvCxnSpPr>
        <p:spPr>
          <a:xfrm flipH="1">
            <a:off x="1830525" y="1587125"/>
            <a:ext cx="1741800" cy="757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55" name="Google Shape;2555;p147"/>
          <p:cNvCxnSpPr>
            <a:stCxn id="2553" idx="2"/>
            <a:endCxn id="2533" idx="0"/>
          </p:cNvCxnSpPr>
          <p:nvPr/>
        </p:nvCxnSpPr>
        <p:spPr>
          <a:xfrm flipH="1">
            <a:off x="3307425" y="1587125"/>
            <a:ext cx="264900" cy="757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56" name="Google Shape;2556;p147"/>
          <p:cNvSpPr txBox="1"/>
          <p:nvPr/>
        </p:nvSpPr>
        <p:spPr>
          <a:xfrm>
            <a:off x="6568675" y="632475"/>
            <a:ext cx="18132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Logic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57" name="Google Shape;2557;p147"/>
          <p:cNvCxnSpPr>
            <a:stCxn id="2556" idx="2"/>
            <a:endCxn id="2538" idx="0"/>
          </p:cNvCxnSpPr>
          <p:nvPr/>
        </p:nvCxnSpPr>
        <p:spPr>
          <a:xfrm flipH="1">
            <a:off x="6546775" y="1011075"/>
            <a:ext cx="928500" cy="916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58" name="Google Shape;2558;p147"/>
          <p:cNvCxnSpPr>
            <a:stCxn id="2556" idx="2"/>
            <a:endCxn id="2541" idx="0"/>
          </p:cNvCxnSpPr>
          <p:nvPr/>
        </p:nvCxnSpPr>
        <p:spPr>
          <a:xfrm>
            <a:off x="7475275" y="1011075"/>
            <a:ext cx="248700" cy="916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3" name="Google Shape;2563;p14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Serialization</a:t>
            </a:r>
            <a:endParaRPr/>
          </a:p>
        </p:txBody>
      </p:sp>
      <p:sp>
        <p:nvSpPr>
          <p:cNvPr id="2564" name="Google Shape;2564;p148"/>
          <p:cNvSpPr/>
          <p:nvPr/>
        </p:nvSpPr>
        <p:spPr>
          <a:xfrm>
            <a:off x="729450" y="1853850"/>
            <a:ext cx="4105800" cy="3180900"/>
          </a:xfrm>
          <a:prstGeom prst="roundRect">
            <a:avLst>
              <a:gd name="adj" fmla="val 1091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World</a:t>
            </a:r>
            <a:endParaRPr sz="200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65" name="Google Shape;2565;p148"/>
          <p:cNvSpPr/>
          <p:nvPr/>
        </p:nvSpPr>
        <p:spPr>
          <a:xfrm>
            <a:off x="1099875" y="2462950"/>
            <a:ext cx="1308600" cy="2301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#1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66" name="Google Shape;2566;p148"/>
          <p:cNvSpPr/>
          <p:nvPr/>
        </p:nvSpPr>
        <p:spPr>
          <a:xfrm>
            <a:off x="1225575" y="29899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67" name="Google Shape;2567;p148"/>
          <p:cNvSpPr/>
          <p:nvPr/>
        </p:nvSpPr>
        <p:spPr>
          <a:xfrm>
            <a:off x="1225575" y="34130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#2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68" name="Google Shape;2568;p148"/>
          <p:cNvSpPr/>
          <p:nvPr/>
        </p:nvSpPr>
        <p:spPr>
          <a:xfrm>
            <a:off x="1225575" y="38361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69" name="Google Shape;2569;p148"/>
          <p:cNvSpPr/>
          <p:nvPr/>
        </p:nvSpPr>
        <p:spPr>
          <a:xfrm>
            <a:off x="1225575" y="42592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#4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70" name="Google Shape;2570;p148"/>
          <p:cNvSpPr/>
          <p:nvPr/>
        </p:nvSpPr>
        <p:spPr>
          <a:xfrm>
            <a:off x="2576825" y="2462950"/>
            <a:ext cx="1308600" cy="2301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#2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71" name="Google Shape;2571;p148"/>
          <p:cNvSpPr/>
          <p:nvPr/>
        </p:nvSpPr>
        <p:spPr>
          <a:xfrm>
            <a:off x="2702525" y="29899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72" name="Google Shape;2572;p148"/>
          <p:cNvSpPr/>
          <p:nvPr/>
        </p:nvSpPr>
        <p:spPr>
          <a:xfrm>
            <a:off x="2702525" y="34130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73" name="Google Shape;2573;p148"/>
          <p:cNvSpPr/>
          <p:nvPr/>
        </p:nvSpPr>
        <p:spPr>
          <a:xfrm>
            <a:off x="2702525" y="38361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#7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574" name="Google Shape;2574;p148"/>
          <p:cNvCxnSpPr/>
          <p:nvPr/>
        </p:nvCxnSpPr>
        <p:spPr>
          <a:xfrm>
            <a:off x="4053775" y="3613450"/>
            <a:ext cx="6495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575" name="Google Shape;2575;p148"/>
          <p:cNvSpPr/>
          <p:nvPr/>
        </p:nvSpPr>
        <p:spPr>
          <a:xfrm>
            <a:off x="6574400" y="2605575"/>
            <a:ext cx="1575900" cy="19485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FILE</a:t>
            </a:r>
            <a:endParaRPr sz="360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76" name="Google Shape;2576;p148"/>
          <p:cNvSpPr/>
          <p:nvPr/>
        </p:nvSpPr>
        <p:spPr>
          <a:xfrm>
            <a:off x="5162825" y="3345850"/>
            <a:ext cx="1170000" cy="53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7" name="Google Shape;2577;p148"/>
          <p:cNvSpPr txBox="1"/>
          <p:nvPr/>
        </p:nvSpPr>
        <p:spPr>
          <a:xfrm>
            <a:off x="4841225" y="2967425"/>
            <a:ext cx="18132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Serialization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p14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Deserialization</a:t>
            </a:r>
            <a:endParaRPr/>
          </a:p>
        </p:txBody>
      </p:sp>
      <p:sp>
        <p:nvSpPr>
          <p:cNvPr id="2583" name="Google Shape;2583;p149"/>
          <p:cNvSpPr/>
          <p:nvPr/>
        </p:nvSpPr>
        <p:spPr>
          <a:xfrm>
            <a:off x="729450" y="1853850"/>
            <a:ext cx="4105800" cy="3180900"/>
          </a:xfrm>
          <a:prstGeom prst="roundRect">
            <a:avLst>
              <a:gd name="adj" fmla="val 1091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World</a:t>
            </a:r>
            <a:endParaRPr sz="200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84" name="Google Shape;2584;p149"/>
          <p:cNvSpPr/>
          <p:nvPr/>
        </p:nvSpPr>
        <p:spPr>
          <a:xfrm>
            <a:off x="1099875" y="2462950"/>
            <a:ext cx="1308600" cy="2301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#1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85" name="Google Shape;2585;p149"/>
          <p:cNvSpPr/>
          <p:nvPr/>
        </p:nvSpPr>
        <p:spPr>
          <a:xfrm>
            <a:off x="1225575" y="29899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86" name="Google Shape;2586;p149"/>
          <p:cNvSpPr/>
          <p:nvPr/>
        </p:nvSpPr>
        <p:spPr>
          <a:xfrm>
            <a:off x="1225575" y="34130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#2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87" name="Google Shape;2587;p149"/>
          <p:cNvSpPr/>
          <p:nvPr/>
        </p:nvSpPr>
        <p:spPr>
          <a:xfrm>
            <a:off x="1225575" y="38361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88" name="Google Shape;2588;p149"/>
          <p:cNvSpPr/>
          <p:nvPr/>
        </p:nvSpPr>
        <p:spPr>
          <a:xfrm>
            <a:off x="1225575" y="42592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#4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89" name="Google Shape;2589;p149"/>
          <p:cNvSpPr/>
          <p:nvPr/>
        </p:nvSpPr>
        <p:spPr>
          <a:xfrm>
            <a:off x="2576825" y="2462950"/>
            <a:ext cx="1308600" cy="2301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#2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90" name="Google Shape;2590;p149"/>
          <p:cNvSpPr/>
          <p:nvPr/>
        </p:nvSpPr>
        <p:spPr>
          <a:xfrm>
            <a:off x="2702525" y="29899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91" name="Google Shape;2591;p149"/>
          <p:cNvSpPr/>
          <p:nvPr/>
        </p:nvSpPr>
        <p:spPr>
          <a:xfrm>
            <a:off x="2702525" y="34130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92" name="Google Shape;2592;p149"/>
          <p:cNvSpPr/>
          <p:nvPr/>
        </p:nvSpPr>
        <p:spPr>
          <a:xfrm>
            <a:off x="2702525" y="38361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#7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593" name="Google Shape;2593;p149"/>
          <p:cNvCxnSpPr/>
          <p:nvPr/>
        </p:nvCxnSpPr>
        <p:spPr>
          <a:xfrm>
            <a:off x="4053775" y="3613450"/>
            <a:ext cx="6495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594" name="Google Shape;2594;p149"/>
          <p:cNvSpPr/>
          <p:nvPr/>
        </p:nvSpPr>
        <p:spPr>
          <a:xfrm>
            <a:off x="6574400" y="2605575"/>
            <a:ext cx="1575900" cy="19485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FILE</a:t>
            </a:r>
            <a:endParaRPr sz="360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95" name="Google Shape;2595;p149"/>
          <p:cNvSpPr/>
          <p:nvPr/>
        </p:nvSpPr>
        <p:spPr>
          <a:xfrm flipH="1">
            <a:off x="5162825" y="3345850"/>
            <a:ext cx="1170000" cy="53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6" name="Google Shape;2596;p149"/>
          <p:cNvSpPr txBox="1"/>
          <p:nvPr/>
        </p:nvSpPr>
        <p:spPr>
          <a:xfrm>
            <a:off x="4841225" y="2967425"/>
            <a:ext cx="18132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Deserialization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150"/>
          <p:cNvSpPr txBox="1">
            <a:spLocks noGrp="1"/>
          </p:cNvSpPr>
          <p:nvPr>
            <p:ph type="title"/>
          </p:nvPr>
        </p:nvSpPr>
        <p:spPr>
          <a:xfrm>
            <a:off x="727800" y="23041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/>
        </p:nvSpPr>
        <p:spPr>
          <a:xfrm>
            <a:off x="489300" y="321148"/>
            <a:ext cx="8165400" cy="40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Vector + Vector =		Vector</a:t>
            </a:r>
            <a:endParaRPr sz="3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Vector - Vector =		Vector</a:t>
            </a:r>
            <a:endParaRPr sz="3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Point + Vector =		Point</a:t>
            </a:r>
            <a:endParaRPr sz="3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Point - Vector =		Point</a:t>
            </a:r>
            <a:endParaRPr sz="3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Vector - Point =		INVALID</a:t>
            </a:r>
            <a:endParaRPr sz="3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Point - Point = 			Vector</a:t>
            </a:r>
            <a:endParaRPr sz="3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Point + Point = 		 INVALID</a:t>
            </a:r>
            <a:endParaRPr sz="3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/>
          <p:nvPr/>
        </p:nvSpPr>
        <p:spPr>
          <a:xfrm>
            <a:off x="1178425" y="1922550"/>
            <a:ext cx="31062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Point + Point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8" name="Google Shape;228;p27"/>
          <p:cNvCxnSpPr/>
          <p:nvPr/>
        </p:nvCxnSpPr>
        <p:spPr>
          <a:xfrm>
            <a:off x="748975" y="2626675"/>
            <a:ext cx="3965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9" name="Google Shape;229;p27"/>
          <p:cNvSpPr txBox="1"/>
          <p:nvPr/>
        </p:nvSpPr>
        <p:spPr>
          <a:xfrm>
            <a:off x="1178425" y="2626675"/>
            <a:ext cx="31062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27"/>
          <p:cNvSpPr txBox="1"/>
          <p:nvPr/>
        </p:nvSpPr>
        <p:spPr>
          <a:xfrm>
            <a:off x="4714075" y="2302075"/>
            <a:ext cx="31062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= Point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/>
          <p:nvPr/>
        </p:nvSpPr>
        <p:spPr>
          <a:xfrm>
            <a:off x="489300" y="1078625"/>
            <a:ext cx="8165400" cy="35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...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n-1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28"/>
          <p:cNvSpPr txBox="1"/>
          <p:nvPr/>
        </p:nvSpPr>
        <p:spPr>
          <a:xfrm>
            <a:off x="169775" y="279625"/>
            <a:ext cx="88044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What if we want to do multiple transformations?</a:t>
            </a:r>
            <a:endParaRPr sz="30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/>
          <p:nvPr/>
        </p:nvSpPr>
        <p:spPr>
          <a:xfrm>
            <a:off x="489300" y="1078625"/>
            <a:ext cx="8165400" cy="35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n-1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…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(M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n-1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…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) 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 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Where M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n-1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…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29"/>
          <p:cNvSpPr txBox="1"/>
          <p:nvPr/>
        </p:nvSpPr>
        <p:spPr>
          <a:xfrm>
            <a:off x="169775" y="279625"/>
            <a:ext cx="88044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Matrix Composition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/>
          <p:nvPr/>
        </p:nvSpPr>
        <p:spPr>
          <a:xfrm>
            <a:off x="928825" y="2032550"/>
            <a:ext cx="1078500" cy="107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0"/>
          <p:cNvSpPr/>
          <p:nvPr/>
        </p:nvSpPr>
        <p:spPr>
          <a:xfrm>
            <a:off x="4032750" y="1378250"/>
            <a:ext cx="1078500" cy="238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0"/>
          <p:cNvSpPr/>
          <p:nvPr/>
        </p:nvSpPr>
        <p:spPr>
          <a:xfrm rot="-2699324">
            <a:off x="7379312" y="1378345"/>
            <a:ext cx="1078691" cy="238691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0"/>
          <p:cNvSpPr/>
          <p:nvPr/>
        </p:nvSpPr>
        <p:spPr>
          <a:xfrm>
            <a:off x="2297100" y="2416950"/>
            <a:ext cx="1437000" cy="269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0"/>
          <p:cNvSpPr/>
          <p:nvPr/>
        </p:nvSpPr>
        <p:spPr>
          <a:xfrm>
            <a:off x="5315900" y="2436950"/>
            <a:ext cx="1437000" cy="269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0"/>
          <p:cNvSpPr txBox="1"/>
          <p:nvPr/>
        </p:nvSpPr>
        <p:spPr>
          <a:xfrm>
            <a:off x="2133088" y="2137275"/>
            <a:ext cx="17739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SCALE BY (1, 2, 1)</a:t>
            </a:r>
            <a:endParaRPr sz="1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30"/>
          <p:cNvSpPr txBox="1"/>
          <p:nvPr/>
        </p:nvSpPr>
        <p:spPr>
          <a:xfrm>
            <a:off x="5111238" y="2137275"/>
            <a:ext cx="17739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ROTATE AROUND Z BY 45°</a:t>
            </a:r>
            <a:endParaRPr sz="1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30"/>
          <p:cNvSpPr txBox="1"/>
          <p:nvPr/>
        </p:nvSpPr>
        <p:spPr>
          <a:xfrm>
            <a:off x="2133075" y="2639250"/>
            <a:ext cx="17739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30"/>
          <p:cNvSpPr txBox="1"/>
          <p:nvPr/>
        </p:nvSpPr>
        <p:spPr>
          <a:xfrm>
            <a:off x="5147450" y="2639250"/>
            <a:ext cx="17739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30"/>
          <p:cNvSpPr txBox="1"/>
          <p:nvPr/>
        </p:nvSpPr>
        <p:spPr>
          <a:xfrm>
            <a:off x="549225" y="4084825"/>
            <a:ext cx="81654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v’ = RSv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1"/>
          <p:cNvSpPr/>
          <p:nvPr/>
        </p:nvSpPr>
        <p:spPr>
          <a:xfrm rot="2700000">
            <a:off x="3985760" y="2012571"/>
            <a:ext cx="1078479" cy="107847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1"/>
          <p:cNvSpPr/>
          <p:nvPr/>
        </p:nvSpPr>
        <p:spPr>
          <a:xfrm>
            <a:off x="928825" y="2032550"/>
            <a:ext cx="1078500" cy="107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1"/>
          <p:cNvSpPr/>
          <p:nvPr/>
        </p:nvSpPr>
        <p:spPr>
          <a:xfrm>
            <a:off x="2297100" y="2416950"/>
            <a:ext cx="1437000" cy="269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1"/>
          <p:cNvSpPr/>
          <p:nvPr/>
        </p:nvSpPr>
        <p:spPr>
          <a:xfrm>
            <a:off x="5315900" y="2436950"/>
            <a:ext cx="1437000" cy="269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1"/>
          <p:cNvSpPr txBox="1"/>
          <p:nvPr/>
        </p:nvSpPr>
        <p:spPr>
          <a:xfrm>
            <a:off x="5147450" y="2126063"/>
            <a:ext cx="17739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SCALE BY (1, 2, 1)</a:t>
            </a:r>
            <a:endParaRPr sz="1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31"/>
          <p:cNvSpPr txBox="1"/>
          <p:nvPr/>
        </p:nvSpPr>
        <p:spPr>
          <a:xfrm>
            <a:off x="2092438" y="2126063"/>
            <a:ext cx="17739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ROTATE AROUND Z BY 45°</a:t>
            </a:r>
            <a:endParaRPr sz="1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31"/>
          <p:cNvSpPr txBox="1"/>
          <p:nvPr/>
        </p:nvSpPr>
        <p:spPr>
          <a:xfrm>
            <a:off x="5147438" y="2628038"/>
            <a:ext cx="17739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31"/>
          <p:cNvSpPr txBox="1"/>
          <p:nvPr/>
        </p:nvSpPr>
        <p:spPr>
          <a:xfrm>
            <a:off x="2128650" y="2628038"/>
            <a:ext cx="17739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31"/>
          <p:cNvSpPr txBox="1"/>
          <p:nvPr/>
        </p:nvSpPr>
        <p:spPr>
          <a:xfrm>
            <a:off x="549225" y="4084825"/>
            <a:ext cx="81654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v’ = SRv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31"/>
          <p:cNvSpPr/>
          <p:nvPr/>
        </p:nvSpPr>
        <p:spPr>
          <a:xfrm>
            <a:off x="6840725" y="1348300"/>
            <a:ext cx="1525200" cy="24471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Review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"/>
          <p:cNvSpPr txBox="1"/>
          <p:nvPr/>
        </p:nvSpPr>
        <p:spPr>
          <a:xfrm>
            <a:off x="559200" y="2158500"/>
            <a:ext cx="81654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RS ≠ SR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p32"/>
          <p:cNvSpPr txBox="1"/>
          <p:nvPr/>
        </p:nvSpPr>
        <p:spPr>
          <a:xfrm>
            <a:off x="239700" y="1188475"/>
            <a:ext cx="88044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Order Matters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/>
          <p:cNvSpPr txBox="1"/>
          <p:nvPr/>
        </p:nvSpPr>
        <p:spPr>
          <a:xfrm>
            <a:off x="489300" y="1078625"/>
            <a:ext cx="81654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n-1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…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33"/>
          <p:cNvSpPr txBox="1"/>
          <p:nvPr/>
        </p:nvSpPr>
        <p:spPr>
          <a:xfrm>
            <a:off x="169775" y="279625"/>
            <a:ext cx="88044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Order Matters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4" name="Google Shape;284;p33"/>
          <p:cNvSpPr txBox="1"/>
          <p:nvPr/>
        </p:nvSpPr>
        <p:spPr>
          <a:xfrm>
            <a:off x="431975" y="3468175"/>
            <a:ext cx="81654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n-1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…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" name="Google Shape;285;p33"/>
          <p:cNvSpPr txBox="1"/>
          <p:nvPr/>
        </p:nvSpPr>
        <p:spPr>
          <a:xfrm>
            <a:off x="6371975" y="2392650"/>
            <a:ext cx="22254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Applied First</a:t>
            </a:r>
            <a:endParaRPr sz="24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Google Shape;286;p33"/>
          <p:cNvSpPr txBox="1"/>
          <p:nvPr/>
        </p:nvSpPr>
        <p:spPr>
          <a:xfrm>
            <a:off x="1320975" y="2392650"/>
            <a:ext cx="22254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Applied Last</a:t>
            </a:r>
            <a:endParaRPr sz="24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7" name="Google Shape;287;p33"/>
          <p:cNvCxnSpPr>
            <a:stCxn id="286" idx="0"/>
          </p:cNvCxnSpPr>
          <p:nvPr/>
        </p:nvCxnSpPr>
        <p:spPr>
          <a:xfrm rot="10800000" flipH="1">
            <a:off x="2433675" y="1727850"/>
            <a:ext cx="632400" cy="66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8" name="Google Shape;288;p33"/>
          <p:cNvCxnSpPr>
            <a:stCxn id="285" idx="0"/>
          </p:cNvCxnSpPr>
          <p:nvPr/>
        </p:nvCxnSpPr>
        <p:spPr>
          <a:xfrm rot="10800000">
            <a:off x="6451775" y="1847550"/>
            <a:ext cx="1032900" cy="545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9" name="Google Shape;289;p33"/>
          <p:cNvCxnSpPr/>
          <p:nvPr/>
        </p:nvCxnSpPr>
        <p:spPr>
          <a:xfrm rot="10800000">
            <a:off x="3076250" y="4354500"/>
            <a:ext cx="3615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0" name="Google Shape;290;p33"/>
          <p:cNvSpPr txBox="1"/>
          <p:nvPr/>
        </p:nvSpPr>
        <p:spPr>
          <a:xfrm>
            <a:off x="3076250" y="4414325"/>
            <a:ext cx="38334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Order of Application</a:t>
            </a:r>
            <a:endParaRPr sz="24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/>
          <p:cNvSpPr txBox="1">
            <a:spLocks noGrp="1"/>
          </p:cNvSpPr>
          <p:nvPr>
            <p:ph type="title" idx="4294967295"/>
          </p:nvPr>
        </p:nvSpPr>
        <p:spPr>
          <a:xfrm>
            <a:off x="727800" y="1900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FF00"/>
                </a:highlight>
              </a:rPr>
              <a:t>How to represent Transformations?</a:t>
            </a:r>
            <a:endParaRPr dirty="0">
              <a:highlight>
                <a:srgbClr val="FFFF00"/>
              </a:highlight>
            </a:endParaRPr>
          </a:p>
        </p:txBody>
      </p:sp>
      <p:pic>
        <p:nvPicPr>
          <p:cNvPr id="296" name="Google Shape;296;p34" descr="\begin{bmatrix}&#10;a_{x'x} &amp; a_{x'y} &amp; a_{x'z} &amp; a_{x'w}\\&#10;a_{y'x} &amp; a_{y'y} &amp; a_{y'z} &amp; a_{y'w}\\&#10;a_{z'x} &amp; a_{z'y} &amp; a_{z'z} &amp; a_{z'w}\\&#10;a_{w'x} &amp; a_{w'y} &amp; a_{w'z} &amp; a_{w'w}&#10;\end{bmatrix}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2607" y="1363900"/>
            <a:ext cx="2297488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4"/>
          <p:cNvSpPr txBox="1"/>
          <p:nvPr/>
        </p:nvSpPr>
        <p:spPr>
          <a:xfrm>
            <a:off x="1032650" y="933800"/>
            <a:ext cx="22974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4x4 Matrix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8" name="Google Shape;298;p34"/>
          <p:cNvCxnSpPr/>
          <p:nvPr/>
        </p:nvCxnSpPr>
        <p:spPr>
          <a:xfrm>
            <a:off x="4572000" y="1008725"/>
            <a:ext cx="0" cy="389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9" name="Google Shape;299;p34"/>
          <p:cNvSpPr txBox="1"/>
          <p:nvPr/>
        </p:nvSpPr>
        <p:spPr>
          <a:xfrm>
            <a:off x="4319950" y="2583100"/>
            <a:ext cx="504000" cy="34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VS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34"/>
          <p:cNvSpPr txBox="1"/>
          <p:nvPr/>
        </p:nvSpPr>
        <p:spPr>
          <a:xfrm>
            <a:off x="343700" y="2746525"/>
            <a:ext cx="36753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PROS:</a:t>
            </a:r>
            <a:endParaRPr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Can represent any affine transformation.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Easy to apply.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1" name="Google Shape;301;p34"/>
          <p:cNvSpPr txBox="1"/>
          <p:nvPr/>
        </p:nvSpPr>
        <p:spPr>
          <a:xfrm>
            <a:off x="343700" y="3875225"/>
            <a:ext cx="36753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CONS:</a:t>
            </a:r>
            <a:endParaRPr b="1" dirty="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Not human friendly.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Has redundant elements for most use-cases.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34"/>
          <p:cNvSpPr txBox="1"/>
          <p:nvPr/>
        </p:nvSpPr>
        <p:spPr>
          <a:xfrm>
            <a:off x="5125000" y="1008725"/>
            <a:ext cx="36753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Translation Rotation Scaling (TRS)</a:t>
            </a:r>
            <a:endParaRPr sz="18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3" name="Google Shape;303;p34"/>
          <p:cNvPicPr preferRelativeResize="0"/>
          <p:nvPr/>
        </p:nvPicPr>
        <p:blipFill rotWithShape="1">
          <a:blip r:embed="rId5">
            <a:alphaModFix/>
          </a:blip>
          <a:srcRect b="68877"/>
          <a:stretch/>
        </p:blipFill>
        <p:spPr>
          <a:xfrm>
            <a:off x="5165613" y="1363900"/>
            <a:ext cx="1721311" cy="735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4"/>
          <p:cNvPicPr preferRelativeResize="0"/>
          <p:nvPr/>
        </p:nvPicPr>
        <p:blipFill rotWithShape="1">
          <a:blip r:embed="rId5">
            <a:alphaModFix/>
          </a:blip>
          <a:srcRect t="30811" b="30884"/>
          <a:stretch/>
        </p:blipFill>
        <p:spPr>
          <a:xfrm>
            <a:off x="7038377" y="1363900"/>
            <a:ext cx="1721311" cy="90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4"/>
          <p:cNvPicPr preferRelativeResize="0"/>
          <p:nvPr/>
        </p:nvPicPr>
        <p:blipFill rotWithShape="1">
          <a:blip r:embed="rId5">
            <a:alphaModFix/>
          </a:blip>
          <a:srcRect t="68877"/>
          <a:stretch/>
        </p:blipFill>
        <p:spPr>
          <a:xfrm>
            <a:off x="5165613" y="2150631"/>
            <a:ext cx="1721311" cy="73572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4"/>
          <p:cNvSpPr txBox="1"/>
          <p:nvPr/>
        </p:nvSpPr>
        <p:spPr>
          <a:xfrm>
            <a:off x="5030375" y="2846525"/>
            <a:ext cx="36753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PROS:</a:t>
            </a:r>
            <a:endParaRPr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Human Friendly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Covers most common use cases.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More compact (9 vs 16 floats).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34"/>
          <p:cNvSpPr txBox="1"/>
          <p:nvPr/>
        </p:nvSpPr>
        <p:spPr>
          <a:xfrm>
            <a:off x="5030375" y="3875225"/>
            <a:ext cx="36753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CONS:</a:t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Can’t represent some transformations (e.g. Shearing).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Has to be converted to a 4x4 Matrix in most cases.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5" descr="\begin{bmatrix}&#10;x+\delta_x\\y+\delta_y\\z+\delta_z\\1&#10;\end{bmatrix}&#10;=&#10;\begin{bmatrix}&#10;1 &amp; 0 &amp; 0 &amp; \delta_x\\&#10;0 &amp; 1 &amp; 0 &amp; \delta_y\\&#10;0 &amp; 0 &amp; 1 &amp; \delta_z\\&#10;0 &amp; 0 &amp; 0 &amp; 1&#10;\end{bmatrix}&#10;\begin{bmatrix}&#10;x\\y\\z\\1&#10;\end{bmatrix}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6566" y="185064"/>
            <a:ext cx="4974166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5"/>
          <p:cNvSpPr/>
          <p:nvPr/>
        </p:nvSpPr>
        <p:spPr>
          <a:xfrm>
            <a:off x="5639225" y="95075"/>
            <a:ext cx="403200" cy="15279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5"/>
          <p:cNvSpPr txBox="1"/>
          <p:nvPr/>
        </p:nvSpPr>
        <p:spPr>
          <a:xfrm>
            <a:off x="1427550" y="2212550"/>
            <a:ext cx="62922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Translation can be stored in a </a:t>
            </a:r>
            <a:r>
              <a:rPr lang="en" sz="1800" b="1" u="sng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3D</a:t>
            </a:r>
            <a:r>
              <a:rPr lang="en" sz="18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vector.</a:t>
            </a:r>
            <a:endParaRPr sz="18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5" name="Google Shape;315;p35" descr="\begin{bmatrix}&#10;s_xx\\s_yy\\s_zz\\1&#10;\end{bmatrix}&#10;=&#10;\begin{bmatrix}&#10;s_x &amp; 0 &amp; 0 &amp; 0\\&#10;0 &amp; s_y &amp; 0 &amp; 0\\&#10;0 &amp; 0 &amp; s_z &amp; 0\\&#10;0 &amp; 0 &amp; 0 &amp; 1&#10;\end{bmatrix}&#10;\begin{bmatrix}&#10;x\\y\\z\\1&#10;\end{bmatrix}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3932" y="2766514"/>
            <a:ext cx="4856136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5"/>
          <p:cNvSpPr/>
          <p:nvPr/>
        </p:nvSpPr>
        <p:spPr>
          <a:xfrm rot="-3310725">
            <a:off x="4506663" y="2486164"/>
            <a:ext cx="379322" cy="2033432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5"/>
          <p:cNvSpPr txBox="1"/>
          <p:nvPr/>
        </p:nvSpPr>
        <p:spPr>
          <a:xfrm>
            <a:off x="1425900" y="4794000"/>
            <a:ext cx="62922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Scaling can also be stored in a 3D vector.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6"/>
          <p:cNvSpPr txBox="1"/>
          <p:nvPr/>
        </p:nvSpPr>
        <p:spPr>
          <a:xfrm>
            <a:off x="87013" y="1736625"/>
            <a:ext cx="8970000" cy="4737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800" dirty="0">
                <a:solidFill>
                  <a:srgbClr val="B9BCD1"/>
                </a:solidFill>
                <a:latin typeface="Courier New"/>
                <a:ea typeface="Courier New"/>
                <a:cs typeface="Courier New"/>
                <a:sym typeface="Courier New"/>
              </a:rPr>
              <a:t>mat4 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matrix = glm::translate(glm::mat4(</a:t>
            </a:r>
            <a:r>
              <a:rPr lang="en" sz="1800" dirty="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1.0f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800" dirty="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 dirty="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translation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 dirty="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3" name="Google Shape;323;p36"/>
          <p:cNvSpPr txBox="1"/>
          <p:nvPr/>
        </p:nvSpPr>
        <p:spPr>
          <a:xfrm>
            <a:off x="86988" y="2933175"/>
            <a:ext cx="8970000" cy="4737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800">
                <a:solidFill>
                  <a:srgbClr val="B9BCD1"/>
                </a:solidFill>
                <a:latin typeface="Courier New"/>
                <a:ea typeface="Courier New"/>
                <a:cs typeface="Courier New"/>
                <a:sym typeface="Courier New"/>
              </a:rPr>
              <a:t>mat4 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matrix = </a:t>
            </a:r>
            <a:r>
              <a:rPr lang="en" sz="1800">
                <a:solidFill>
                  <a:srgbClr val="B5B6E3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::scale(</a:t>
            </a:r>
            <a:r>
              <a:rPr lang="en" sz="1800">
                <a:solidFill>
                  <a:srgbClr val="B5B6E3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800">
                <a:solidFill>
                  <a:srgbClr val="B9BCD1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mat4</a:t>
            </a: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8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1.0f</a:t>
            </a: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scale</a:t>
            </a: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4388" y="1141275"/>
            <a:ext cx="3715225" cy="37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7"/>
          <p:cNvSpPr txBox="1">
            <a:spLocks noGrp="1"/>
          </p:cNvSpPr>
          <p:nvPr>
            <p:ph type="title" idx="4294967295"/>
          </p:nvPr>
        </p:nvSpPr>
        <p:spPr>
          <a:xfrm>
            <a:off x="727813" y="3398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WHAT ABOUT ROTATION?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500" y="1060075"/>
            <a:ext cx="4181101" cy="31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8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5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Euler Angles</a:t>
            </a:r>
            <a:endParaRPr/>
          </a:p>
        </p:txBody>
      </p:sp>
      <p:sp>
        <p:nvSpPr>
          <p:cNvPr id="336" name="Google Shape;336;p38"/>
          <p:cNvSpPr txBox="1">
            <a:spLocks noGrp="1"/>
          </p:cNvSpPr>
          <p:nvPr>
            <p:ph type="body" idx="1"/>
          </p:nvPr>
        </p:nvSpPr>
        <p:spPr>
          <a:xfrm>
            <a:off x="721225" y="2067375"/>
            <a:ext cx="3393600" cy="26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represent any rotations using 3 angles.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Yaw-Pitch-Roll are the most popular euler angles which consists of: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 b="1"/>
              <a:t>Yaw</a:t>
            </a:r>
            <a:r>
              <a:rPr lang="en"/>
              <a:t>: rotation around Y axis.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b="1"/>
              <a:t>Pitch</a:t>
            </a:r>
            <a:r>
              <a:rPr lang="en"/>
              <a:t>: rotation around X axis.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b="1"/>
              <a:t>Roll</a:t>
            </a:r>
            <a:r>
              <a:rPr lang="en"/>
              <a:t>: rotation around Z axis.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order of application is: </a:t>
            </a:r>
            <a:r>
              <a:rPr lang="en" b="1"/>
              <a:t>Roll, Pitch, Yaw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/>
          <p:nvPr/>
        </p:nvSpPr>
        <p:spPr>
          <a:xfrm>
            <a:off x="87000" y="2172900"/>
            <a:ext cx="8970000" cy="7977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800" dirty="0">
                <a:solidFill>
                  <a:srgbClr val="B9BCD1"/>
                </a:solidFill>
                <a:latin typeface="Courier New"/>
                <a:ea typeface="Courier New"/>
                <a:cs typeface="Courier New"/>
                <a:sym typeface="Courier New"/>
              </a:rPr>
              <a:t>mat4 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matrix = </a:t>
            </a:r>
            <a:r>
              <a:rPr lang="en" sz="1800" dirty="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::yawPitchRoll(</a:t>
            </a:r>
            <a:r>
              <a:rPr lang="en" sz="1800" dirty="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rotation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 dirty="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800" dirty="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 dirty="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rotation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 dirty="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800" dirty="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 dirty="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rotation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 dirty="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z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 dirty="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2" name="Google Shape;342;p39"/>
          <p:cNvSpPr txBox="1"/>
          <p:nvPr/>
        </p:nvSpPr>
        <p:spPr>
          <a:xfrm>
            <a:off x="2029200" y="797725"/>
            <a:ext cx="5085600" cy="517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BB529"/>
                </a:solidFill>
                <a:latin typeface="Courier New"/>
                <a:ea typeface="Courier New"/>
                <a:cs typeface="Courier New"/>
                <a:sym typeface="Courier New"/>
              </a:rPr>
              <a:t>#include </a:t>
            </a:r>
            <a:r>
              <a:rPr lang="en" sz="18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&lt;glm/gtx/euler_angles.hpp&gt;</a:t>
            </a:r>
            <a:endParaRPr sz="1800">
              <a:solidFill>
                <a:srgbClr val="B5B6E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4825" y="931199"/>
            <a:ext cx="1902497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5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Euler Angles</a:t>
            </a:r>
            <a:endParaRPr/>
          </a:p>
        </p:txBody>
      </p:sp>
      <p:sp>
        <p:nvSpPr>
          <p:cNvPr id="349" name="Google Shape;349;p40"/>
          <p:cNvSpPr txBox="1">
            <a:spLocks noGrp="1"/>
          </p:cNvSpPr>
          <p:nvPr>
            <p:ph type="body" idx="1"/>
          </p:nvPr>
        </p:nvSpPr>
        <p:spPr>
          <a:xfrm>
            <a:off x="721225" y="2067375"/>
            <a:ext cx="3393600" cy="26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PROS</a:t>
            </a:r>
            <a:endParaRPr dirty="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Human friendly.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Can represent any rotation.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</a:rPr>
              <a:t>CONS</a:t>
            </a:r>
            <a:endParaRPr dirty="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Can suffer from Gimbal Lock.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Not unique (multiple euler angles can lead to the same rotation).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Not friendly with some animations (Interpolation).</a:t>
            </a:r>
            <a:endParaRPr dirty="0"/>
          </a:p>
        </p:txBody>
      </p:sp>
      <p:pic>
        <p:nvPicPr>
          <p:cNvPr id="350" name="Google Shape;35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3075" y="312865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15600" y="931199"/>
            <a:ext cx="1905000" cy="1905001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0"/>
          <p:cNvSpPr/>
          <p:nvPr/>
        </p:nvSpPr>
        <p:spPr>
          <a:xfrm>
            <a:off x="6129613" y="1907550"/>
            <a:ext cx="773700" cy="299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40"/>
          <p:cNvSpPr txBox="1"/>
          <p:nvPr/>
        </p:nvSpPr>
        <p:spPr>
          <a:xfrm>
            <a:off x="6192175" y="1318650"/>
            <a:ext cx="6486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Pitch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90°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9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Axis-Angle Representation</a:t>
            </a:r>
            <a:endParaRPr/>
          </a:p>
        </p:txBody>
      </p:sp>
      <p:sp>
        <p:nvSpPr>
          <p:cNvPr id="359" name="Google Shape;359;p41"/>
          <p:cNvSpPr txBox="1">
            <a:spLocks noGrp="1"/>
          </p:cNvSpPr>
          <p:nvPr>
            <p:ph type="body" idx="1"/>
          </p:nvPr>
        </p:nvSpPr>
        <p:spPr>
          <a:xfrm>
            <a:off x="721225" y="2466875"/>
            <a:ext cx="3300900" cy="19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Based on “Euler's rotation theorem”, any rotation can be represented as an Axis and an Angle.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It contains:</a:t>
            </a:r>
            <a:endParaRPr dirty="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 dirty="0"/>
              <a:t>A rotation axis (3D Vector). (e)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dirty="0"/>
              <a:t>A rotation angle. (Theta)</a:t>
            </a:r>
            <a:endParaRPr dirty="0"/>
          </a:p>
        </p:txBody>
      </p:sp>
      <p:pic>
        <p:nvPicPr>
          <p:cNvPr id="360" name="Google Shape;36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3900" y="690675"/>
            <a:ext cx="3998976" cy="417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/>
          <p:nvPr/>
        </p:nvSpPr>
        <p:spPr>
          <a:xfrm>
            <a:off x="2869200" y="834000"/>
            <a:ext cx="3405600" cy="3475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5"/>
          <p:cNvSpPr txBox="1"/>
          <p:nvPr/>
        </p:nvSpPr>
        <p:spPr>
          <a:xfrm>
            <a:off x="2456875" y="43095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4996275" y="43095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2456875" y="13858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 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4996275" y="13858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5805250" y="34494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-1,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3265850" y="5257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5805250" y="5257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4402200" y="27165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2"/>
          <p:cNvSpPr txBox="1"/>
          <p:nvPr/>
        </p:nvSpPr>
        <p:spPr>
          <a:xfrm>
            <a:off x="87000" y="2313125"/>
            <a:ext cx="8970000" cy="517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800" dirty="0">
                <a:solidFill>
                  <a:srgbClr val="B9BCD1"/>
                </a:solidFill>
                <a:latin typeface="Courier New"/>
                <a:ea typeface="Courier New"/>
                <a:cs typeface="Courier New"/>
                <a:sym typeface="Courier New"/>
              </a:rPr>
              <a:t>mat4 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matrix = </a:t>
            </a:r>
            <a:r>
              <a:rPr lang="en" sz="1800" dirty="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::axisAngleMatrix(</a:t>
            </a:r>
            <a:r>
              <a:rPr lang="en" sz="1800" dirty="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axis</a:t>
            </a:r>
            <a:r>
              <a:rPr lang="en" sz="1800" dirty="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 dirty="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angle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 dirty="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6" name="Google Shape;366;p42"/>
          <p:cNvSpPr txBox="1"/>
          <p:nvPr/>
        </p:nvSpPr>
        <p:spPr>
          <a:xfrm>
            <a:off x="1389725" y="797725"/>
            <a:ext cx="6364200" cy="517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BB529"/>
                </a:solidFill>
                <a:latin typeface="Courier New"/>
                <a:ea typeface="Courier New"/>
                <a:cs typeface="Courier New"/>
                <a:sym typeface="Courier New"/>
              </a:rPr>
              <a:t>#include </a:t>
            </a:r>
            <a:r>
              <a:rPr lang="en" sz="18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&lt;glm/gtx/matrix_interpolation.hpp&gt;</a:t>
            </a:r>
            <a:endParaRPr sz="1800">
              <a:solidFill>
                <a:srgbClr val="B5B6E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5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Axis-Angle Representation</a:t>
            </a:r>
            <a:endParaRPr/>
          </a:p>
        </p:txBody>
      </p:sp>
      <p:sp>
        <p:nvSpPr>
          <p:cNvPr id="372" name="Google Shape;372;p43"/>
          <p:cNvSpPr txBox="1">
            <a:spLocks noGrp="1"/>
          </p:cNvSpPr>
          <p:nvPr>
            <p:ph type="body" idx="1"/>
          </p:nvPr>
        </p:nvSpPr>
        <p:spPr>
          <a:xfrm>
            <a:off x="721225" y="2307075"/>
            <a:ext cx="3393600" cy="23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PROS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 Gimbal Lock.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Can represent any rotation.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</a:rPr>
              <a:t>CONS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Still not friendly with some animations (Interpolation).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7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Quaternion</a:t>
            </a:r>
            <a:endParaRPr dirty="0"/>
          </a:p>
        </p:txBody>
      </p:sp>
      <p:sp>
        <p:nvSpPr>
          <p:cNvPr id="378" name="Google Shape;378;p44"/>
          <p:cNvSpPr txBox="1">
            <a:spLocks noGrp="1"/>
          </p:cNvSpPr>
          <p:nvPr>
            <p:ph type="body" idx="1"/>
          </p:nvPr>
        </p:nvSpPr>
        <p:spPr>
          <a:xfrm>
            <a:off x="721225" y="2157275"/>
            <a:ext cx="3300900" cy="20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Just complex numbers but in 3D.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It is usually represented as a 4D vector where “w” is the real part.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It has some nice properties that makes them popular for representing rotation.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For example, two rotations can be composed via quaternion multiplication.</a:t>
            </a:r>
            <a:endParaRPr dirty="0"/>
          </a:p>
        </p:txBody>
      </p:sp>
      <p:pic>
        <p:nvPicPr>
          <p:cNvPr id="379" name="Google Shape;37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3850" y="2298675"/>
            <a:ext cx="2229826" cy="232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3679" y="1687875"/>
            <a:ext cx="2308301" cy="321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4" descr="q = a + bi + cj + dk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3900" y="973900"/>
            <a:ext cx="4093800" cy="51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4025" y="625375"/>
            <a:ext cx="3969025" cy="413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Axis-Angle</a:t>
            </a:r>
            <a:r>
              <a:rPr lang="en"/>
              <a:t> to </a:t>
            </a:r>
            <a:r>
              <a:rPr lang="en">
                <a:solidFill>
                  <a:schemeClr val="dk1"/>
                </a:solidFill>
              </a:rPr>
              <a:t>Quaternion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88" name="Google Shape;388;p45" descr="q = cos(\theta/2) + sin(\theta/2) (\hat{e}_xi + \hat{e}_yj + \hat{e}_zk)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425" y="3951225"/>
            <a:ext cx="8466666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6"/>
          <p:cNvSpPr txBox="1"/>
          <p:nvPr/>
        </p:nvSpPr>
        <p:spPr>
          <a:xfrm>
            <a:off x="87000" y="1933600"/>
            <a:ext cx="8970000" cy="8025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glm::quat quaternion = glm::N(</a:t>
            </a:r>
            <a:r>
              <a:rPr lang="en" sz="1800" dirty="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angle</a:t>
            </a:r>
            <a:r>
              <a:rPr lang="en" sz="1800" dirty="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 dirty="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axis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 dirty="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800" dirty="0">
                <a:solidFill>
                  <a:srgbClr val="B9BCD1"/>
                </a:solidFill>
                <a:latin typeface="Courier New"/>
                <a:ea typeface="Courier New"/>
                <a:cs typeface="Courier New"/>
                <a:sym typeface="Courier New"/>
              </a:rPr>
              <a:t>mat4 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matrix = </a:t>
            </a:r>
            <a:r>
              <a:rPr lang="en" sz="1800" dirty="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::mat4_cast(</a:t>
            </a:r>
            <a:r>
              <a:rPr lang="en" sz="1800" dirty="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quaternion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 dirty="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4" name="Google Shape;394;p46"/>
          <p:cNvSpPr txBox="1"/>
          <p:nvPr/>
        </p:nvSpPr>
        <p:spPr>
          <a:xfrm>
            <a:off x="1389725" y="797725"/>
            <a:ext cx="6364200" cy="517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BB529"/>
                </a:solidFill>
                <a:latin typeface="Courier New"/>
                <a:ea typeface="Courier New"/>
                <a:cs typeface="Courier New"/>
                <a:sym typeface="Courier New"/>
              </a:rPr>
              <a:t>#include </a:t>
            </a:r>
            <a:r>
              <a:rPr lang="en" sz="18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&lt;glm/gtc/quaternion.hpp&gt;</a:t>
            </a:r>
            <a:endParaRPr sz="1800">
              <a:solidFill>
                <a:srgbClr val="B5B6E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5" name="Google Shape;395;p46"/>
          <p:cNvSpPr txBox="1"/>
          <p:nvPr/>
        </p:nvSpPr>
        <p:spPr>
          <a:xfrm>
            <a:off x="46025" y="3159175"/>
            <a:ext cx="8970000" cy="8025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glm::quat quaternion = glm::quat(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glm::vec3(</a:t>
            </a:r>
            <a:r>
              <a:rPr lang="en" sz="1800" dirty="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pitch</a:t>
            </a:r>
            <a:r>
              <a:rPr lang="en" sz="1800" dirty="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 dirty="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yaw</a:t>
            </a:r>
            <a:r>
              <a:rPr lang="en" sz="1800" dirty="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 dirty="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roll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800" dirty="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800" dirty="0">
                <a:solidFill>
                  <a:srgbClr val="B9BCD1"/>
                </a:solidFill>
                <a:latin typeface="Courier New"/>
                <a:ea typeface="Courier New"/>
                <a:cs typeface="Courier New"/>
                <a:sym typeface="Courier New"/>
              </a:rPr>
              <a:t>mat4 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matrix = </a:t>
            </a:r>
            <a:r>
              <a:rPr lang="en" sz="1800" dirty="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::mat4_cast(</a:t>
            </a:r>
            <a:r>
              <a:rPr lang="en" sz="1800" dirty="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quaternion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 dirty="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5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Quaternion</a:t>
            </a:r>
            <a:endParaRPr/>
          </a:p>
        </p:txBody>
      </p:sp>
      <p:sp>
        <p:nvSpPr>
          <p:cNvPr id="401" name="Google Shape;401;p47"/>
          <p:cNvSpPr txBox="1">
            <a:spLocks noGrp="1"/>
          </p:cNvSpPr>
          <p:nvPr>
            <p:ph type="body" idx="1"/>
          </p:nvPr>
        </p:nvSpPr>
        <p:spPr>
          <a:xfrm>
            <a:off x="721225" y="1987500"/>
            <a:ext cx="3393600" cy="26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PROS</a:t>
            </a:r>
            <a:endParaRPr dirty="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No Gimbal Lock.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Can represent any rotation.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Powerful mathematical properties.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Easy interpolation (Good for Animation).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</a:rPr>
              <a:t>CONS</a:t>
            </a:r>
            <a:endParaRPr dirty="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Not Human Friendly At All.</a:t>
            </a:r>
            <a:endParaRPr dirty="0"/>
          </a:p>
        </p:txBody>
      </p:sp>
      <p:pic>
        <p:nvPicPr>
          <p:cNvPr id="402" name="Google Shape;40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225" y="1318650"/>
            <a:ext cx="4724374" cy="3089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common order of TRS</a:t>
            </a:r>
            <a:endParaRPr/>
          </a:p>
        </p:txBody>
      </p:sp>
      <p:sp>
        <p:nvSpPr>
          <p:cNvPr id="408" name="Google Shape;408;p48"/>
          <p:cNvSpPr txBox="1"/>
          <p:nvPr/>
        </p:nvSpPr>
        <p:spPr>
          <a:xfrm>
            <a:off x="731100" y="2861400"/>
            <a:ext cx="76851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v’ = Translation * Rotation * Scaling * v</a:t>
            </a:r>
            <a:endParaRPr sz="24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if we want Shearing for example?</a:t>
            </a:r>
            <a:endParaRPr dirty="0"/>
          </a:p>
        </p:txBody>
      </p:sp>
      <p:sp>
        <p:nvSpPr>
          <p:cNvPr id="414" name="Google Shape;414;p49"/>
          <p:cNvSpPr txBox="1"/>
          <p:nvPr/>
        </p:nvSpPr>
        <p:spPr>
          <a:xfrm>
            <a:off x="731100" y="2861400"/>
            <a:ext cx="76851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v’ = TRS</a:t>
            </a:r>
            <a:r>
              <a:rPr lang="en" sz="24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* ... * TRS</a:t>
            </a:r>
            <a:r>
              <a:rPr lang="en" sz="24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* TRS</a:t>
            </a:r>
            <a:r>
              <a:rPr lang="en" sz="24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* v</a:t>
            </a:r>
            <a:endParaRPr sz="24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5" name="Google Shape;415;p49"/>
          <p:cNvSpPr txBox="1"/>
          <p:nvPr/>
        </p:nvSpPr>
        <p:spPr>
          <a:xfrm>
            <a:off x="873525" y="3692950"/>
            <a:ext cx="7685100" cy="9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 can keep nesting them tell we get what we want.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More on that when we get to </a:t>
            </a:r>
            <a:r>
              <a:rPr lang="en" sz="24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Scene Graphs</a:t>
            </a: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0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talk about Spaces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1"/>
          <p:cNvSpPr/>
          <p:nvPr/>
        </p:nvSpPr>
        <p:spPr>
          <a:xfrm>
            <a:off x="888000" y="834000"/>
            <a:ext cx="3405600" cy="3475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51"/>
          <p:cNvSpPr txBox="1"/>
          <p:nvPr/>
        </p:nvSpPr>
        <p:spPr>
          <a:xfrm>
            <a:off x="475675" y="43095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7" name="Google Shape;427;p51"/>
          <p:cNvSpPr txBox="1"/>
          <p:nvPr/>
        </p:nvSpPr>
        <p:spPr>
          <a:xfrm>
            <a:off x="3015075" y="43095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8" name="Google Shape;428;p51"/>
          <p:cNvSpPr txBox="1"/>
          <p:nvPr/>
        </p:nvSpPr>
        <p:spPr>
          <a:xfrm>
            <a:off x="475675" y="13858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 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9" name="Google Shape;429;p51"/>
          <p:cNvSpPr txBox="1"/>
          <p:nvPr/>
        </p:nvSpPr>
        <p:spPr>
          <a:xfrm>
            <a:off x="3015075" y="13858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0" name="Google Shape;430;p51"/>
          <p:cNvSpPr txBox="1"/>
          <p:nvPr/>
        </p:nvSpPr>
        <p:spPr>
          <a:xfrm>
            <a:off x="3824050" y="34494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-1,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1" name="Google Shape;431;p51"/>
          <p:cNvSpPr txBox="1"/>
          <p:nvPr/>
        </p:nvSpPr>
        <p:spPr>
          <a:xfrm>
            <a:off x="1284650" y="5257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2" name="Google Shape;432;p51"/>
          <p:cNvSpPr txBox="1"/>
          <p:nvPr/>
        </p:nvSpPr>
        <p:spPr>
          <a:xfrm>
            <a:off x="3824050" y="5257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3" name="Google Shape;433;p51"/>
          <p:cNvSpPr/>
          <p:nvPr/>
        </p:nvSpPr>
        <p:spPr>
          <a:xfrm>
            <a:off x="2421000" y="27165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51"/>
          <p:cNvSpPr txBox="1"/>
          <p:nvPr/>
        </p:nvSpPr>
        <p:spPr>
          <a:xfrm>
            <a:off x="5792675" y="525775"/>
            <a:ext cx="26568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Data in Vertex Buffer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Sent to Position Attribute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5" name="Google Shape;435;p51"/>
          <p:cNvSpPr/>
          <p:nvPr/>
        </p:nvSpPr>
        <p:spPr>
          <a:xfrm>
            <a:off x="5827775" y="1208575"/>
            <a:ext cx="2586600" cy="4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-1, -1, -1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6" name="Google Shape;436;p51"/>
          <p:cNvSpPr/>
          <p:nvPr/>
        </p:nvSpPr>
        <p:spPr>
          <a:xfrm>
            <a:off x="5827775" y="1627975"/>
            <a:ext cx="2586600" cy="4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1, -1, -1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7" name="Google Shape;437;p51"/>
          <p:cNvSpPr/>
          <p:nvPr/>
        </p:nvSpPr>
        <p:spPr>
          <a:xfrm>
            <a:off x="5827775" y="2047375"/>
            <a:ext cx="2586600" cy="4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-1,  1, -1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8" name="Google Shape;438;p51"/>
          <p:cNvSpPr/>
          <p:nvPr/>
        </p:nvSpPr>
        <p:spPr>
          <a:xfrm>
            <a:off x="5827775" y="2466775"/>
            <a:ext cx="2586600" cy="4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1,  1, -1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9" name="Google Shape;439;p51"/>
          <p:cNvSpPr/>
          <p:nvPr/>
        </p:nvSpPr>
        <p:spPr>
          <a:xfrm>
            <a:off x="5827775" y="2886175"/>
            <a:ext cx="2586600" cy="4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0" name="Google Shape;440;p51"/>
          <p:cNvSpPr/>
          <p:nvPr/>
        </p:nvSpPr>
        <p:spPr>
          <a:xfrm>
            <a:off x="5827775" y="3305575"/>
            <a:ext cx="2586600" cy="4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1" name="Google Shape;441;p51"/>
          <p:cNvSpPr/>
          <p:nvPr/>
        </p:nvSpPr>
        <p:spPr>
          <a:xfrm>
            <a:off x="5827775" y="3724975"/>
            <a:ext cx="2586600" cy="4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/>
          <p:nvPr/>
        </p:nvSpPr>
        <p:spPr>
          <a:xfrm>
            <a:off x="1111425" y="20024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6"/>
          <p:cNvSpPr txBox="1"/>
          <p:nvPr/>
        </p:nvSpPr>
        <p:spPr>
          <a:xfrm>
            <a:off x="699100" y="31411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1830275" y="17129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16"/>
          <p:cNvSpPr/>
          <p:nvPr/>
        </p:nvSpPr>
        <p:spPr>
          <a:xfrm>
            <a:off x="6132275" y="1621799"/>
            <a:ext cx="1912800" cy="18996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6"/>
          <p:cNvSpPr txBox="1"/>
          <p:nvPr/>
        </p:nvSpPr>
        <p:spPr>
          <a:xfrm>
            <a:off x="5735350" y="35215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(-2, -2,  2)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7595625" y="13323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( 2,  2, -2)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16"/>
          <p:cNvSpPr/>
          <p:nvPr/>
        </p:nvSpPr>
        <p:spPr>
          <a:xfrm>
            <a:off x="2766500" y="2426850"/>
            <a:ext cx="31161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3766700" y="2137275"/>
            <a:ext cx="11157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SCALE ✕2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881625" y="4011725"/>
            <a:ext cx="1575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(x, y, z)</a:t>
            </a:r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6132275" y="3944400"/>
            <a:ext cx="19128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(s</a:t>
            </a:r>
            <a:r>
              <a:rPr lang="en" sz="2400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x, s</a:t>
            </a:r>
            <a:r>
              <a:rPr lang="en" sz="2400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y, s</a:t>
            </a:r>
            <a:r>
              <a:rPr lang="en" sz="2400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z</a:t>
            </a: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z)</a:t>
            </a:r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1425900" y="279625"/>
            <a:ext cx="62922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What if we want a bigger cube?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16"/>
          <p:cNvSpPr/>
          <p:nvPr/>
        </p:nvSpPr>
        <p:spPr>
          <a:xfrm>
            <a:off x="2736550" y="4209938"/>
            <a:ext cx="31161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6"/>
          <p:cNvSpPr txBox="1"/>
          <p:nvPr/>
        </p:nvSpPr>
        <p:spPr>
          <a:xfrm>
            <a:off x="3146075" y="3920375"/>
            <a:ext cx="22971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SCALE ✕ S = (S</a:t>
            </a:r>
            <a:r>
              <a:rPr lang="en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S</a:t>
            </a:r>
            <a:r>
              <a:rPr lang="en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S</a:t>
            </a:r>
            <a:r>
              <a:rPr lang="en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z</a:t>
            </a: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16"/>
          <p:cNvSpPr/>
          <p:nvPr/>
        </p:nvSpPr>
        <p:spPr>
          <a:xfrm>
            <a:off x="1584375" y="25717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6"/>
          <p:cNvSpPr/>
          <p:nvPr/>
        </p:nvSpPr>
        <p:spPr>
          <a:xfrm>
            <a:off x="7003775" y="25717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2"/>
          <p:cNvSpPr/>
          <p:nvPr/>
        </p:nvSpPr>
        <p:spPr>
          <a:xfrm>
            <a:off x="918900" y="1470475"/>
            <a:ext cx="7306200" cy="4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vec4 world_position = model_matrix * vec4(position, 1.0);</a:t>
            </a:r>
            <a:endParaRPr b="1" dirty="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7" name="Google Shape;447;p52"/>
          <p:cNvSpPr txBox="1"/>
          <p:nvPr/>
        </p:nvSpPr>
        <p:spPr>
          <a:xfrm>
            <a:off x="729450" y="2311750"/>
            <a:ext cx="7685100" cy="9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Assume we transform our position using a matrix called “model_matrix”</a:t>
            </a:r>
            <a:endParaRPr sz="24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3"/>
          <p:cNvSpPr/>
          <p:nvPr/>
        </p:nvSpPr>
        <p:spPr>
          <a:xfrm>
            <a:off x="1111425" y="28406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53"/>
          <p:cNvSpPr txBox="1"/>
          <p:nvPr/>
        </p:nvSpPr>
        <p:spPr>
          <a:xfrm>
            <a:off x="699100" y="39793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4" name="Google Shape;454;p53"/>
          <p:cNvSpPr txBox="1"/>
          <p:nvPr/>
        </p:nvSpPr>
        <p:spPr>
          <a:xfrm>
            <a:off x="1830275" y="25511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5" name="Google Shape;455;p53"/>
          <p:cNvSpPr/>
          <p:nvPr/>
        </p:nvSpPr>
        <p:spPr>
          <a:xfrm>
            <a:off x="2766500" y="3265050"/>
            <a:ext cx="31161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53"/>
          <p:cNvSpPr/>
          <p:nvPr/>
        </p:nvSpPr>
        <p:spPr>
          <a:xfrm>
            <a:off x="6505963" y="28406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53"/>
          <p:cNvSpPr txBox="1"/>
          <p:nvPr/>
        </p:nvSpPr>
        <p:spPr>
          <a:xfrm>
            <a:off x="5678075" y="39793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3)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8" name="Google Shape;458;p53"/>
          <p:cNvSpPr txBox="1"/>
          <p:nvPr/>
        </p:nvSpPr>
        <p:spPr>
          <a:xfrm>
            <a:off x="6779275" y="25509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( 3,  3,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9" name="Google Shape;459;p53"/>
          <p:cNvSpPr/>
          <p:nvPr/>
        </p:nvSpPr>
        <p:spPr>
          <a:xfrm>
            <a:off x="1584375" y="34099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53"/>
          <p:cNvSpPr/>
          <p:nvPr/>
        </p:nvSpPr>
        <p:spPr>
          <a:xfrm>
            <a:off x="6779275" y="3554538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1" name="Google Shape;461;p53" descr="\begin{bmatrix}&#10;2 &amp; 0 &amp; 0 &amp; 1\\&#10;0 &amp; 2 &amp; 0 &amp; 1\\&#10;0 &amp; 0 &amp; 2 &amp; 1\\&#10;0 &amp; 0 &amp; 0 &amp; 1&#10;\end{bmatrix}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3324" y="2124150"/>
            <a:ext cx="1402454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3"/>
          <p:cNvSpPr txBox="1"/>
          <p:nvPr/>
        </p:nvSpPr>
        <p:spPr>
          <a:xfrm>
            <a:off x="3201350" y="1662200"/>
            <a:ext cx="22464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model_matrix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3" name="Google Shape;463;p53"/>
          <p:cNvSpPr txBox="1"/>
          <p:nvPr/>
        </p:nvSpPr>
        <p:spPr>
          <a:xfrm>
            <a:off x="546075" y="4268800"/>
            <a:ext cx="22464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position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4" name="Google Shape;464;p53"/>
          <p:cNvSpPr txBox="1"/>
          <p:nvPr/>
        </p:nvSpPr>
        <p:spPr>
          <a:xfrm>
            <a:off x="5940625" y="4268800"/>
            <a:ext cx="22464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world_position.xyz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5" name="Google Shape;465;p53"/>
          <p:cNvSpPr txBox="1"/>
          <p:nvPr/>
        </p:nvSpPr>
        <p:spPr>
          <a:xfrm>
            <a:off x="2053325" y="2136600"/>
            <a:ext cx="412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sz="1600"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6" name="Google Shape;466;p53"/>
          <p:cNvSpPr txBox="1"/>
          <p:nvPr/>
        </p:nvSpPr>
        <p:spPr>
          <a:xfrm>
            <a:off x="7414225" y="2157450"/>
            <a:ext cx="412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sz="16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7" name="Google Shape;467;p53"/>
          <p:cNvSpPr txBox="1"/>
          <p:nvPr/>
        </p:nvSpPr>
        <p:spPr>
          <a:xfrm>
            <a:off x="546075" y="579275"/>
            <a:ext cx="80517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Both of these are the same point but in different spaces.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8" name="Google Shape;468;p53"/>
          <p:cNvSpPr/>
          <p:nvPr/>
        </p:nvSpPr>
        <p:spPr>
          <a:xfrm>
            <a:off x="2177225" y="1228450"/>
            <a:ext cx="169800" cy="9291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53"/>
          <p:cNvSpPr/>
          <p:nvPr/>
        </p:nvSpPr>
        <p:spPr>
          <a:xfrm>
            <a:off x="7535725" y="1228450"/>
            <a:ext cx="169800" cy="9291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0" name="Google Shape;47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0" y="4268803"/>
            <a:ext cx="1238426" cy="874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4"/>
          <p:cNvSpPr/>
          <p:nvPr/>
        </p:nvSpPr>
        <p:spPr>
          <a:xfrm>
            <a:off x="654225" y="19262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54"/>
          <p:cNvSpPr txBox="1"/>
          <p:nvPr/>
        </p:nvSpPr>
        <p:spPr>
          <a:xfrm>
            <a:off x="241900" y="30649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7" name="Google Shape;477;p54"/>
          <p:cNvSpPr txBox="1"/>
          <p:nvPr/>
        </p:nvSpPr>
        <p:spPr>
          <a:xfrm>
            <a:off x="1373075" y="16367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8" name="Google Shape;478;p54"/>
          <p:cNvSpPr/>
          <p:nvPr/>
        </p:nvSpPr>
        <p:spPr>
          <a:xfrm>
            <a:off x="2309300" y="2350650"/>
            <a:ext cx="32337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54"/>
          <p:cNvSpPr/>
          <p:nvPr/>
        </p:nvSpPr>
        <p:spPr>
          <a:xfrm>
            <a:off x="6201163" y="19262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54"/>
          <p:cNvSpPr txBox="1"/>
          <p:nvPr/>
        </p:nvSpPr>
        <p:spPr>
          <a:xfrm>
            <a:off x="5373275" y="30649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3)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1" name="Google Shape;481;p54"/>
          <p:cNvSpPr txBox="1"/>
          <p:nvPr/>
        </p:nvSpPr>
        <p:spPr>
          <a:xfrm>
            <a:off x="6474475" y="16365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( 3,  3,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2" name="Google Shape;482;p54"/>
          <p:cNvSpPr/>
          <p:nvPr/>
        </p:nvSpPr>
        <p:spPr>
          <a:xfrm>
            <a:off x="1127175" y="24955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54"/>
          <p:cNvSpPr/>
          <p:nvPr/>
        </p:nvSpPr>
        <p:spPr>
          <a:xfrm>
            <a:off x="6474475" y="2640138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54"/>
          <p:cNvSpPr txBox="1"/>
          <p:nvPr/>
        </p:nvSpPr>
        <p:spPr>
          <a:xfrm>
            <a:off x="2231975" y="1574300"/>
            <a:ext cx="412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sz="1600"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5" name="Google Shape;485;p54"/>
          <p:cNvSpPr txBox="1"/>
          <p:nvPr/>
        </p:nvSpPr>
        <p:spPr>
          <a:xfrm>
            <a:off x="7210975" y="495900"/>
            <a:ext cx="412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sz="16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6" name="Google Shape;486;p54"/>
          <p:cNvSpPr/>
          <p:nvPr/>
        </p:nvSpPr>
        <p:spPr>
          <a:xfrm>
            <a:off x="5661563" y="7856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54"/>
          <p:cNvSpPr txBox="1"/>
          <p:nvPr/>
        </p:nvSpPr>
        <p:spPr>
          <a:xfrm>
            <a:off x="4833675" y="19243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(-5,  3,  3)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8" name="Google Shape;488;p54"/>
          <p:cNvSpPr txBox="1"/>
          <p:nvPr/>
        </p:nvSpPr>
        <p:spPr>
          <a:xfrm>
            <a:off x="5934875" y="4959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 7,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9" name="Google Shape;489;p54"/>
          <p:cNvSpPr/>
          <p:nvPr/>
        </p:nvSpPr>
        <p:spPr>
          <a:xfrm>
            <a:off x="5934875" y="1499538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54"/>
          <p:cNvSpPr/>
          <p:nvPr/>
        </p:nvSpPr>
        <p:spPr>
          <a:xfrm>
            <a:off x="6728363" y="30668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54"/>
          <p:cNvSpPr txBox="1"/>
          <p:nvPr/>
        </p:nvSpPr>
        <p:spPr>
          <a:xfrm>
            <a:off x="5900475" y="42055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( 3, -5,  3)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2" name="Google Shape;492;p54"/>
          <p:cNvSpPr txBox="1"/>
          <p:nvPr/>
        </p:nvSpPr>
        <p:spPr>
          <a:xfrm>
            <a:off x="7001675" y="27771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( 7,  -1,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3" name="Google Shape;493;p54"/>
          <p:cNvSpPr/>
          <p:nvPr/>
        </p:nvSpPr>
        <p:spPr>
          <a:xfrm>
            <a:off x="7001675" y="3780738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54"/>
          <p:cNvSpPr txBox="1"/>
          <p:nvPr/>
        </p:nvSpPr>
        <p:spPr>
          <a:xfrm>
            <a:off x="7744375" y="1605300"/>
            <a:ext cx="412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sz="16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5" name="Google Shape;495;p54"/>
          <p:cNvSpPr txBox="1"/>
          <p:nvPr/>
        </p:nvSpPr>
        <p:spPr>
          <a:xfrm>
            <a:off x="8277775" y="2714700"/>
            <a:ext cx="412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sz="16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6" name="Google Shape;496;p54"/>
          <p:cNvSpPr txBox="1"/>
          <p:nvPr/>
        </p:nvSpPr>
        <p:spPr>
          <a:xfrm>
            <a:off x="316350" y="495900"/>
            <a:ext cx="2060700" cy="9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Same </a:t>
            </a: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Mesh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(Vertex Data)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7" name="Google Shape;497;p54"/>
          <p:cNvSpPr/>
          <p:nvPr/>
        </p:nvSpPr>
        <p:spPr>
          <a:xfrm>
            <a:off x="3875100" y="1318500"/>
            <a:ext cx="1682700" cy="1138500"/>
          </a:xfrm>
          <a:prstGeom prst="bentArrow">
            <a:avLst>
              <a:gd name="adj1" fmla="val 12281"/>
              <a:gd name="adj2" fmla="val 12273"/>
              <a:gd name="adj3" fmla="val 17968"/>
              <a:gd name="adj4" fmla="val 437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54"/>
          <p:cNvSpPr/>
          <p:nvPr/>
        </p:nvSpPr>
        <p:spPr>
          <a:xfrm rot="10800000" flipH="1">
            <a:off x="3875100" y="2531675"/>
            <a:ext cx="2636700" cy="1373400"/>
          </a:xfrm>
          <a:prstGeom prst="bentArrow">
            <a:avLst>
              <a:gd name="adj1" fmla="val 10181"/>
              <a:gd name="adj2" fmla="val 7493"/>
              <a:gd name="adj3" fmla="val 9370"/>
              <a:gd name="adj4" fmla="val 437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54"/>
          <p:cNvSpPr txBox="1"/>
          <p:nvPr/>
        </p:nvSpPr>
        <p:spPr>
          <a:xfrm>
            <a:off x="2137300" y="3979750"/>
            <a:ext cx="3677100" cy="9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" sz="24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Draw Calls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With </a:t>
            </a:r>
            <a:r>
              <a:rPr lang="en" sz="24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Different </a:t>
            </a: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Matrices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5"/>
          <p:cNvSpPr/>
          <p:nvPr/>
        </p:nvSpPr>
        <p:spPr>
          <a:xfrm>
            <a:off x="83975" y="402900"/>
            <a:ext cx="3735000" cy="4168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55"/>
          <p:cNvSpPr/>
          <p:nvPr/>
        </p:nvSpPr>
        <p:spPr>
          <a:xfrm>
            <a:off x="5135025" y="402900"/>
            <a:ext cx="3735000" cy="4168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55"/>
          <p:cNvSpPr/>
          <p:nvPr/>
        </p:nvSpPr>
        <p:spPr>
          <a:xfrm>
            <a:off x="654225" y="19262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55"/>
          <p:cNvSpPr txBox="1"/>
          <p:nvPr/>
        </p:nvSpPr>
        <p:spPr>
          <a:xfrm>
            <a:off x="241900" y="30649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8" name="Google Shape;508;p55"/>
          <p:cNvSpPr txBox="1"/>
          <p:nvPr/>
        </p:nvSpPr>
        <p:spPr>
          <a:xfrm>
            <a:off x="1373075" y="16367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9" name="Google Shape;509;p55"/>
          <p:cNvSpPr/>
          <p:nvPr/>
        </p:nvSpPr>
        <p:spPr>
          <a:xfrm>
            <a:off x="2309300" y="2350650"/>
            <a:ext cx="32337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55"/>
          <p:cNvSpPr/>
          <p:nvPr/>
        </p:nvSpPr>
        <p:spPr>
          <a:xfrm>
            <a:off x="6201163" y="19262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55"/>
          <p:cNvSpPr txBox="1"/>
          <p:nvPr/>
        </p:nvSpPr>
        <p:spPr>
          <a:xfrm>
            <a:off x="5373275" y="30649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3)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2" name="Google Shape;512;p55"/>
          <p:cNvSpPr txBox="1"/>
          <p:nvPr/>
        </p:nvSpPr>
        <p:spPr>
          <a:xfrm>
            <a:off x="6474475" y="16365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( 3,  3,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3" name="Google Shape;513;p55"/>
          <p:cNvSpPr/>
          <p:nvPr/>
        </p:nvSpPr>
        <p:spPr>
          <a:xfrm>
            <a:off x="1127175" y="24955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55"/>
          <p:cNvSpPr/>
          <p:nvPr/>
        </p:nvSpPr>
        <p:spPr>
          <a:xfrm>
            <a:off x="6474475" y="2640138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55"/>
          <p:cNvSpPr/>
          <p:nvPr/>
        </p:nvSpPr>
        <p:spPr>
          <a:xfrm>
            <a:off x="5661563" y="7856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55"/>
          <p:cNvSpPr txBox="1"/>
          <p:nvPr/>
        </p:nvSpPr>
        <p:spPr>
          <a:xfrm>
            <a:off x="4833675" y="19243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(-5,  3,  3)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7" name="Google Shape;517;p55"/>
          <p:cNvSpPr txBox="1"/>
          <p:nvPr/>
        </p:nvSpPr>
        <p:spPr>
          <a:xfrm>
            <a:off x="5934875" y="4959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 7,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8" name="Google Shape;518;p55"/>
          <p:cNvSpPr/>
          <p:nvPr/>
        </p:nvSpPr>
        <p:spPr>
          <a:xfrm>
            <a:off x="5934875" y="1499538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55"/>
          <p:cNvSpPr/>
          <p:nvPr/>
        </p:nvSpPr>
        <p:spPr>
          <a:xfrm>
            <a:off x="6728363" y="30668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55"/>
          <p:cNvSpPr txBox="1"/>
          <p:nvPr/>
        </p:nvSpPr>
        <p:spPr>
          <a:xfrm>
            <a:off x="5900475" y="42055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( 3, -5,  3)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1" name="Google Shape;521;p55"/>
          <p:cNvSpPr txBox="1"/>
          <p:nvPr/>
        </p:nvSpPr>
        <p:spPr>
          <a:xfrm>
            <a:off x="7001675" y="27771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( 7,  -1,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2" name="Google Shape;522;p55"/>
          <p:cNvSpPr/>
          <p:nvPr/>
        </p:nvSpPr>
        <p:spPr>
          <a:xfrm>
            <a:off x="7001675" y="3780738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55"/>
          <p:cNvSpPr/>
          <p:nvPr/>
        </p:nvSpPr>
        <p:spPr>
          <a:xfrm>
            <a:off x="3875100" y="1318500"/>
            <a:ext cx="1682700" cy="1138500"/>
          </a:xfrm>
          <a:prstGeom prst="bentArrow">
            <a:avLst>
              <a:gd name="adj1" fmla="val 12281"/>
              <a:gd name="adj2" fmla="val 12273"/>
              <a:gd name="adj3" fmla="val 17968"/>
              <a:gd name="adj4" fmla="val 437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55"/>
          <p:cNvSpPr/>
          <p:nvPr/>
        </p:nvSpPr>
        <p:spPr>
          <a:xfrm rot="10800000" flipH="1">
            <a:off x="3875100" y="2531675"/>
            <a:ext cx="2636700" cy="1373400"/>
          </a:xfrm>
          <a:prstGeom prst="bentArrow">
            <a:avLst>
              <a:gd name="adj1" fmla="val 10181"/>
              <a:gd name="adj2" fmla="val 7493"/>
              <a:gd name="adj3" fmla="val 9370"/>
              <a:gd name="adj4" fmla="val 437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55"/>
          <p:cNvSpPr txBox="1"/>
          <p:nvPr/>
        </p:nvSpPr>
        <p:spPr>
          <a:xfrm>
            <a:off x="772175" y="4564275"/>
            <a:ext cx="20607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Local Space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6" name="Google Shape;526;p55"/>
          <p:cNvSpPr txBox="1"/>
          <p:nvPr/>
        </p:nvSpPr>
        <p:spPr>
          <a:xfrm>
            <a:off x="6104675" y="4564275"/>
            <a:ext cx="20607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World Space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7" name="Google Shape;527;p55"/>
          <p:cNvSpPr txBox="1"/>
          <p:nvPr/>
        </p:nvSpPr>
        <p:spPr>
          <a:xfrm>
            <a:off x="3438425" y="3866050"/>
            <a:ext cx="2060700" cy="9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Model Matrices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56"/>
          <p:cNvPicPr preferRelativeResize="0"/>
          <p:nvPr/>
        </p:nvPicPr>
        <p:blipFill rotWithShape="1">
          <a:blip r:embed="rId3">
            <a:alphaModFix/>
          </a:blip>
          <a:srcRect t="2421" r="54291" b="44119"/>
          <a:stretch/>
        </p:blipFill>
        <p:spPr>
          <a:xfrm>
            <a:off x="3434325" y="134825"/>
            <a:ext cx="1959573" cy="48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talk about Cameras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8"/>
          <p:cNvSpPr txBox="1"/>
          <p:nvPr/>
        </p:nvSpPr>
        <p:spPr>
          <a:xfrm>
            <a:off x="169800" y="462000"/>
            <a:ext cx="88044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Cameras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3" name="Google Shape;543;p58"/>
          <p:cNvSpPr/>
          <p:nvPr/>
        </p:nvSpPr>
        <p:spPr>
          <a:xfrm>
            <a:off x="1637925" y="1967500"/>
            <a:ext cx="1268400" cy="12684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4" name="Google Shape;54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125" y="3745275"/>
            <a:ext cx="826350" cy="82635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58"/>
          <p:cNvSpPr/>
          <p:nvPr/>
        </p:nvSpPr>
        <p:spPr>
          <a:xfrm>
            <a:off x="4644125" y="1697850"/>
            <a:ext cx="3835200" cy="2596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58"/>
          <p:cNvSpPr/>
          <p:nvPr/>
        </p:nvSpPr>
        <p:spPr>
          <a:xfrm>
            <a:off x="6017375" y="2396975"/>
            <a:ext cx="1088700" cy="108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58"/>
          <p:cNvSpPr txBox="1"/>
          <p:nvPr/>
        </p:nvSpPr>
        <p:spPr>
          <a:xfrm>
            <a:off x="6017375" y="4344525"/>
            <a:ext cx="10887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SCREEN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9"/>
          <p:cNvSpPr txBox="1"/>
          <p:nvPr/>
        </p:nvSpPr>
        <p:spPr>
          <a:xfrm>
            <a:off x="169800" y="462000"/>
            <a:ext cx="88044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Cameras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3" name="Google Shape;553;p59"/>
          <p:cNvSpPr/>
          <p:nvPr/>
        </p:nvSpPr>
        <p:spPr>
          <a:xfrm>
            <a:off x="1637925" y="1967500"/>
            <a:ext cx="1268400" cy="12684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4" name="Google Shape;55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9525" y="3745275"/>
            <a:ext cx="826350" cy="82635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59"/>
          <p:cNvSpPr/>
          <p:nvPr/>
        </p:nvSpPr>
        <p:spPr>
          <a:xfrm>
            <a:off x="4644125" y="1697850"/>
            <a:ext cx="3835200" cy="2596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59"/>
          <p:cNvSpPr/>
          <p:nvPr/>
        </p:nvSpPr>
        <p:spPr>
          <a:xfrm>
            <a:off x="4950575" y="2396975"/>
            <a:ext cx="1088700" cy="108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59"/>
          <p:cNvSpPr txBox="1"/>
          <p:nvPr/>
        </p:nvSpPr>
        <p:spPr>
          <a:xfrm>
            <a:off x="6017375" y="4344525"/>
            <a:ext cx="10887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SCREEN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58" name="Google Shape;558;p59"/>
          <p:cNvCxnSpPr/>
          <p:nvPr/>
        </p:nvCxnSpPr>
        <p:spPr>
          <a:xfrm>
            <a:off x="1538050" y="4744000"/>
            <a:ext cx="127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2625" y="1817700"/>
            <a:ext cx="3253301" cy="3253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60"/>
          <p:cNvSpPr/>
          <p:nvPr/>
        </p:nvSpPr>
        <p:spPr>
          <a:xfrm rot="-900094">
            <a:off x="599162" y="649149"/>
            <a:ext cx="3835105" cy="2596758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60"/>
          <p:cNvSpPr/>
          <p:nvPr/>
        </p:nvSpPr>
        <p:spPr>
          <a:xfrm rot="-899852">
            <a:off x="1958229" y="1350218"/>
            <a:ext cx="1088580" cy="108858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60"/>
          <p:cNvSpPr/>
          <p:nvPr/>
        </p:nvSpPr>
        <p:spPr>
          <a:xfrm rot="900094">
            <a:off x="2367039" y="1937601"/>
            <a:ext cx="3835105" cy="2596758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60"/>
          <p:cNvSpPr/>
          <p:nvPr/>
        </p:nvSpPr>
        <p:spPr>
          <a:xfrm rot="899852">
            <a:off x="2724062" y="2362408"/>
            <a:ext cx="1088580" cy="108858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60"/>
          <p:cNvSpPr txBox="1"/>
          <p:nvPr/>
        </p:nvSpPr>
        <p:spPr>
          <a:xfrm>
            <a:off x="4704925" y="197025"/>
            <a:ext cx="4269300" cy="1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Did the camera move right or did the box move left?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9" name="Google Shape;56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0" y="2780208"/>
            <a:ext cx="3253300" cy="2363292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60"/>
          <p:cNvSpPr/>
          <p:nvPr/>
        </p:nvSpPr>
        <p:spPr>
          <a:xfrm>
            <a:off x="2028075" y="2780200"/>
            <a:ext cx="948900" cy="699000"/>
          </a:xfrm>
          <a:prstGeom prst="wedgeEllipseCallout">
            <a:avLst>
              <a:gd name="adj1" fmla="val -37185"/>
              <a:gd name="adj2" fmla="val 5805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YES</a:t>
            </a:r>
            <a:endParaRPr sz="21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00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1"/>
          <p:cNvSpPr/>
          <p:nvPr/>
        </p:nvSpPr>
        <p:spPr>
          <a:xfrm>
            <a:off x="1637925" y="595900"/>
            <a:ext cx="1268400" cy="12684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6" name="Google Shape;57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9525" y="2373675"/>
            <a:ext cx="826350" cy="82635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61"/>
          <p:cNvSpPr/>
          <p:nvPr/>
        </p:nvSpPr>
        <p:spPr>
          <a:xfrm>
            <a:off x="4644125" y="326250"/>
            <a:ext cx="3835200" cy="2596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61"/>
          <p:cNvSpPr/>
          <p:nvPr/>
        </p:nvSpPr>
        <p:spPr>
          <a:xfrm>
            <a:off x="4950575" y="1025375"/>
            <a:ext cx="1088700" cy="108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61"/>
          <p:cNvSpPr txBox="1"/>
          <p:nvPr/>
        </p:nvSpPr>
        <p:spPr>
          <a:xfrm>
            <a:off x="6017375" y="2972925"/>
            <a:ext cx="10887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SCREEN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80" name="Google Shape;580;p61"/>
          <p:cNvCxnSpPr/>
          <p:nvPr/>
        </p:nvCxnSpPr>
        <p:spPr>
          <a:xfrm>
            <a:off x="1538050" y="3372400"/>
            <a:ext cx="127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1" name="Google Shape;581;p61"/>
          <p:cNvSpPr txBox="1"/>
          <p:nvPr/>
        </p:nvSpPr>
        <p:spPr>
          <a:xfrm>
            <a:off x="549225" y="4084825"/>
            <a:ext cx="81654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v’ = M</a:t>
            </a:r>
            <a:r>
              <a:rPr lang="en" sz="3200" b="1" baseline="30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-1</a:t>
            </a:r>
            <a:r>
              <a:rPr lang="en" sz="3200" b="1" baseline="-25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camera </a:t>
            </a:r>
            <a:r>
              <a:rPr lang="en" sz="3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3200" b="1" baseline="-25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model </a:t>
            </a:r>
            <a:r>
              <a:rPr lang="en" sz="3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endParaRPr sz="3200" b="1" baseline="-250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82" name="Google Shape;582;p61"/>
          <p:cNvCxnSpPr/>
          <p:nvPr/>
        </p:nvCxnSpPr>
        <p:spPr>
          <a:xfrm>
            <a:off x="5965050" y="2373675"/>
            <a:ext cx="12783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/>
          <p:nvPr/>
        </p:nvSpPr>
        <p:spPr>
          <a:xfrm>
            <a:off x="699100" y="31411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1830275" y="17129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6680900" y="3265850"/>
            <a:ext cx="10371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( 0, -√2,  2)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6965025" y="1582450"/>
            <a:ext cx="9651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( 0, √2, -2)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17"/>
          <p:cNvSpPr/>
          <p:nvPr/>
        </p:nvSpPr>
        <p:spPr>
          <a:xfrm>
            <a:off x="2766500" y="2426850"/>
            <a:ext cx="31161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7"/>
          <p:cNvSpPr txBox="1"/>
          <p:nvPr/>
        </p:nvSpPr>
        <p:spPr>
          <a:xfrm>
            <a:off x="2956275" y="2137275"/>
            <a:ext cx="27363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ROTATE AROUND Z BY 45°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17"/>
          <p:cNvSpPr txBox="1"/>
          <p:nvPr/>
        </p:nvSpPr>
        <p:spPr>
          <a:xfrm>
            <a:off x="1425900" y="279625"/>
            <a:ext cx="62922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What if we want to rotate?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6594250" y="2086850"/>
            <a:ext cx="1210500" cy="11790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7"/>
          <p:cNvSpPr/>
          <p:nvPr/>
        </p:nvSpPr>
        <p:spPr>
          <a:xfrm rot="2700000">
            <a:off x="7187784" y="2123841"/>
            <a:ext cx="840043" cy="308016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1111425" y="20024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7"/>
          <p:cNvSpPr txBox="1"/>
          <p:nvPr/>
        </p:nvSpPr>
        <p:spPr>
          <a:xfrm>
            <a:off x="881625" y="4011725"/>
            <a:ext cx="1575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(x, y, z)</a:t>
            </a:r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17"/>
          <p:cNvSpPr txBox="1"/>
          <p:nvPr/>
        </p:nvSpPr>
        <p:spPr>
          <a:xfrm>
            <a:off x="6022400" y="3944400"/>
            <a:ext cx="21324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(xcosθ - ysinθ, xsinθ + ycosθ, z)</a:t>
            </a:r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17"/>
          <p:cNvSpPr/>
          <p:nvPr/>
        </p:nvSpPr>
        <p:spPr>
          <a:xfrm>
            <a:off x="2736550" y="4209938"/>
            <a:ext cx="31161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7"/>
          <p:cNvSpPr txBox="1"/>
          <p:nvPr/>
        </p:nvSpPr>
        <p:spPr>
          <a:xfrm>
            <a:off x="2826400" y="3920375"/>
            <a:ext cx="29364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ROTATE AROUND Z BY θ°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17"/>
          <p:cNvSpPr/>
          <p:nvPr/>
        </p:nvSpPr>
        <p:spPr>
          <a:xfrm>
            <a:off x="1584375" y="25717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7"/>
          <p:cNvSpPr/>
          <p:nvPr/>
        </p:nvSpPr>
        <p:spPr>
          <a:xfrm>
            <a:off x="7201900" y="25717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2"/>
          <p:cNvSpPr txBox="1"/>
          <p:nvPr/>
        </p:nvSpPr>
        <p:spPr>
          <a:xfrm>
            <a:off x="489300" y="684150"/>
            <a:ext cx="8165400" cy="18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v’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view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model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Where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view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</a:t>
            </a:r>
            <a:r>
              <a:rPr lang="en" sz="3200" b="1" baseline="30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-1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camera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8" name="Google Shape;588;p62"/>
          <p:cNvSpPr txBox="1"/>
          <p:nvPr/>
        </p:nvSpPr>
        <p:spPr>
          <a:xfrm>
            <a:off x="489300" y="3112575"/>
            <a:ext cx="8165400" cy="1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View Matrix is responsible for making everything in the scene relative to the camera.</a:t>
            </a:r>
            <a:endParaRPr sz="20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2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After the view transformation, the camera is at the origin, looking in the direction (0, 0, -1) and it’s up direction is pointing (0, 1, 0).</a:t>
            </a:r>
            <a:endParaRPr sz="2000" b="1" dirty="0">
              <a:solidFill>
                <a:schemeClr val="dk2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3"/>
          <p:cNvSpPr/>
          <p:nvPr/>
        </p:nvSpPr>
        <p:spPr>
          <a:xfrm>
            <a:off x="3225875" y="1149900"/>
            <a:ext cx="1268400" cy="12684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4" name="Google Shape;59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9525" y="2373675"/>
            <a:ext cx="826350" cy="826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5" name="Google Shape;595;p63"/>
          <p:cNvCxnSpPr/>
          <p:nvPr/>
        </p:nvCxnSpPr>
        <p:spPr>
          <a:xfrm>
            <a:off x="1008725" y="3320563"/>
            <a:ext cx="2307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6" name="Google Shape;596;p63"/>
          <p:cNvCxnSpPr/>
          <p:nvPr/>
        </p:nvCxnSpPr>
        <p:spPr>
          <a:xfrm rot="10800000">
            <a:off x="1008725" y="888900"/>
            <a:ext cx="0" cy="243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7" name="Google Shape;597;p63"/>
          <p:cNvCxnSpPr/>
          <p:nvPr/>
        </p:nvCxnSpPr>
        <p:spPr>
          <a:xfrm flipH="1">
            <a:off x="220200" y="3316275"/>
            <a:ext cx="789000" cy="7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8" name="Google Shape;598;p63"/>
          <p:cNvSpPr txBox="1"/>
          <p:nvPr/>
        </p:nvSpPr>
        <p:spPr>
          <a:xfrm>
            <a:off x="3225875" y="3364550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9" name="Google Shape;599;p63"/>
          <p:cNvSpPr txBox="1"/>
          <p:nvPr/>
        </p:nvSpPr>
        <p:spPr>
          <a:xfrm>
            <a:off x="613150" y="888900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0" name="Google Shape;600;p63"/>
          <p:cNvSpPr txBox="1"/>
          <p:nvPr/>
        </p:nvSpPr>
        <p:spPr>
          <a:xfrm>
            <a:off x="220200" y="4105275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z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01" name="Google Shape;601;p63"/>
          <p:cNvCxnSpPr/>
          <p:nvPr/>
        </p:nvCxnSpPr>
        <p:spPr>
          <a:xfrm>
            <a:off x="6588450" y="3059563"/>
            <a:ext cx="2307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2" name="Google Shape;602;p63"/>
          <p:cNvCxnSpPr/>
          <p:nvPr/>
        </p:nvCxnSpPr>
        <p:spPr>
          <a:xfrm rot="10800000">
            <a:off x="6588450" y="627900"/>
            <a:ext cx="0" cy="243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3" name="Google Shape;603;p63"/>
          <p:cNvCxnSpPr/>
          <p:nvPr/>
        </p:nvCxnSpPr>
        <p:spPr>
          <a:xfrm flipH="1">
            <a:off x="5799925" y="3055275"/>
            <a:ext cx="789000" cy="7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4" name="Google Shape;604;p63"/>
          <p:cNvSpPr txBox="1"/>
          <p:nvPr/>
        </p:nvSpPr>
        <p:spPr>
          <a:xfrm>
            <a:off x="8805600" y="3103550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5" name="Google Shape;605;p63"/>
          <p:cNvSpPr txBox="1"/>
          <p:nvPr/>
        </p:nvSpPr>
        <p:spPr>
          <a:xfrm>
            <a:off x="6192875" y="627900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6" name="Google Shape;606;p63"/>
          <p:cNvSpPr txBox="1"/>
          <p:nvPr/>
        </p:nvSpPr>
        <p:spPr>
          <a:xfrm>
            <a:off x="5799925" y="3844275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z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7" name="Google Shape;607;p63"/>
          <p:cNvSpPr/>
          <p:nvPr/>
        </p:nvSpPr>
        <p:spPr>
          <a:xfrm>
            <a:off x="6911238" y="1303350"/>
            <a:ext cx="1268400" cy="12684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8" name="Google Shape;60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4888" y="2583050"/>
            <a:ext cx="826350" cy="82635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63"/>
          <p:cNvSpPr/>
          <p:nvPr/>
        </p:nvSpPr>
        <p:spPr>
          <a:xfrm>
            <a:off x="3872113" y="2642100"/>
            <a:ext cx="19278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63"/>
          <p:cNvSpPr txBox="1"/>
          <p:nvPr/>
        </p:nvSpPr>
        <p:spPr>
          <a:xfrm>
            <a:off x="2891000" y="4105275"/>
            <a:ext cx="3499800" cy="6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World Space to Camera Space</a:t>
            </a:r>
            <a:endParaRPr sz="1600" b="1" dirty="0">
              <a:solidFill>
                <a:schemeClr val="dk2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(View Matrix)</a:t>
            </a:r>
            <a:endParaRPr sz="1600" b="1" dirty="0">
              <a:solidFill>
                <a:schemeClr val="dk2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64"/>
          <p:cNvPicPr preferRelativeResize="0"/>
          <p:nvPr/>
        </p:nvPicPr>
        <p:blipFill rotWithShape="1">
          <a:blip r:embed="rId3">
            <a:alphaModFix/>
          </a:blip>
          <a:srcRect t="33588" r="54291" b="9337"/>
          <a:stretch/>
        </p:blipFill>
        <p:spPr>
          <a:xfrm>
            <a:off x="3434325" y="0"/>
            <a:ext cx="1937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65"/>
          <p:cNvSpPr txBox="1"/>
          <p:nvPr/>
        </p:nvSpPr>
        <p:spPr>
          <a:xfrm>
            <a:off x="169775" y="279625"/>
            <a:ext cx="88044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view matrix only translates and rotates.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21" name="Google Shape;62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925" y="3105150"/>
            <a:ext cx="826350" cy="82635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65"/>
          <p:cNvSpPr txBox="1"/>
          <p:nvPr/>
        </p:nvSpPr>
        <p:spPr>
          <a:xfrm>
            <a:off x="2936300" y="3942175"/>
            <a:ext cx="22896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Camera Position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(x, y, z)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23" name="Google Shape;623;p65"/>
          <p:cNvCxnSpPr>
            <a:stCxn id="621" idx="0"/>
          </p:cNvCxnSpPr>
          <p:nvPr/>
        </p:nvCxnSpPr>
        <p:spPr>
          <a:xfrm rot="10800000">
            <a:off x="4081100" y="2041350"/>
            <a:ext cx="0" cy="1063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4" name="Google Shape;624;p65"/>
          <p:cNvCxnSpPr/>
          <p:nvPr/>
        </p:nvCxnSpPr>
        <p:spPr>
          <a:xfrm rot="10800000" flipH="1">
            <a:off x="4572000" y="2956825"/>
            <a:ext cx="970500" cy="560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5" name="Google Shape;625;p65"/>
          <p:cNvSpPr txBox="1"/>
          <p:nvPr/>
        </p:nvSpPr>
        <p:spPr>
          <a:xfrm>
            <a:off x="5315400" y="2574150"/>
            <a:ext cx="22896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Camera LookAt Direction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6" name="Google Shape;626;p65"/>
          <p:cNvSpPr txBox="1"/>
          <p:nvPr/>
        </p:nvSpPr>
        <p:spPr>
          <a:xfrm>
            <a:off x="2936300" y="1418200"/>
            <a:ext cx="22896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Camera Up Direction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6"/>
          <p:cNvSpPr txBox="1"/>
          <p:nvPr/>
        </p:nvSpPr>
        <p:spPr>
          <a:xfrm>
            <a:off x="235800" y="2069000"/>
            <a:ext cx="8672400" cy="5028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glm::mat4</a:t>
            </a:r>
            <a:r>
              <a:rPr lang="en" sz="1800" dirty="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 view_matrix 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800" dirty="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::lookAt(</a:t>
            </a:r>
            <a:r>
              <a:rPr lang="en" sz="1800" dirty="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eye</a:t>
            </a:r>
            <a:r>
              <a:rPr lang="en" sz="1800" dirty="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 dirty="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center</a:t>
            </a:r>
            <a:r>
              <a:rPr lang="en" sz="1800" dirty="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 dirty="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up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800" dirty="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 dirty="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32" name="Google Shape;632;p66"/>
          <p:cNvSpPr txBox="1"/>
          <p:nvPr/>
        </p:nvSpPr>
        <p:spPr>
          <a:xfrm>
            <a:off x="617950" y="3214550"/>
            <a:ext cx="2418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Where the camera is.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3" name="Google Shape;633;p66"/>
          <p:cNvSpPr txBox="1"/>
          <p:nvPr/>
        </p:nvSpPr>
        <p:spPr>
          <a:xfrm>
            <a:off x="2259725" y="3891325"/>
            <a:ext cx="34638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Where the camera is looking at.</a:t>
            </a:r>
            <a:endParaRPr sz="18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34" name="Google Shape;634;p66"/>
          <p:cNvCxnSpPr>
            <a:stCxn id="632" idx="0"/>
          </p:cNvCxnSpPr>
          <p:nvPr/>
        </p:nvCxnSpPr>
        <p:spPr>
          <a:xfrm rot="10800000" flipH="1">
            <a:off x="1826950" y="2504150"/>
            <a:ext cx="3572700" cy="7104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5" name="Google Shape;635;p66"/>
          <p:cNvCxnSpPr>
            <a:stCxn id="633" idx="0"/>
          </p:cNvCxnSpPr>
          <p:nvPr/>
        </p:nvCxnSpPr>
        <p:spPr>
          <a:xfrm rot="10800000" flipH="1">
            <a:off x="3991625" y="2494525"/>
            <a:ext cx="2079900" cy="13968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6" name="Google Shape;636;p66"/>
          <p:cNvSpPr txBox="1"/>
          <p:nvPr/>
        </p:nvSpPr>
        <p:spPr>
          <a:xfrm>
            <a:off x="5912225" y="3214550"/>
            <a:ext cx="31275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Where the camera’s y-axis is pointing to.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37" name="Google Shape;637;p66"/>
          <p:cNvCxnSpPr>
            <a:stCxn id="636" idx="0"/>
          </p:cNvCxnSpPr>
          <p:nvPr/>
        </p:nvCxnSpPr>
        <p:spPr>
          <a:xfrm rot="10800000">
            <a:off x="7164275" y="2494250"/>
            <a:ext cx="311700" cy="7203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8" name="Google Shape;638;p66"/>
          <p:cNvSpPr txBox="1"/>
          <p:nvPr/>
        </p:nvSpPr>
        <p:spPr>
          <a:xfrm>
            <a:off x="1389725" y="797725"/>
            <a:ext cx="6364200" cy="517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BB529"/>
                </a:solidFill>
                <a:latin typeface="Courier New"/>
                <a:ea typeface="Courier New"/>
                <a:cs typeface="Courier New"/>
                <a:sym typeface="Courier New"/>
              </a:rPr>
              <a:t>#include </a:t>
            </a:r>
            <a:r>
              <a:rPr lang="en" sz="18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&lt;glm/gtc/matrix_transform.hpp&gt;</a:t>
            </a:r>
            <a:endParaRPr sz="1800">
              <a:solidFill>
                <a:srgbClr val="B5B6E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524" y="1463199"/>
            <a:ext cx="2661048" cy="2661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8250" y="2313150"/>
            <a:ext cx="826350" cy="826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5" name="Google Shape;645;p67"/>
          <p:cNvCxnSpPr>
            <a:stCxn id="644" idx="0"/>
          </p:cNvCxnSpPr>
          <p:nvPr/>
        </p:nvCxnSpPr>
        <p:spPr>
          <a:xfrm rot="10800000">
            <a:off x="2321425" y="1249350"/>
            <a:ext cx="0" cy="1063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6" name="Google Shape;646;p67"/>
          <p:cNvSpPr txBox="1"/>
          <p:nvPr/>
        </p:nvSpPr>
        <p:spPr>
          <a:xfrm>
            <a:off x="1176625" y="626200"/>
            <a:ext cx="22896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Camera Up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47" name="Google Shape;647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5147" y="1235250"/>
            <a:ext cx="3936454" cy="2919536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67"/>
          <p:cNvSpPr/>
          <p:nvPr/>
        </p:nvSpPr>
        <p:spPr>
          <a:xfrm>
            <a:off x="5472225" y="1556575"/>
            <a:ext cx="3103500" cy="1914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9" name="Google Shape;64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8674" y="1648424"/>
            <a:ext cx="1730601" cy="173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524" y="1463199"/>
            <a:ext cx="2661048" cy="26610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5" name="Google Shape;655;p68"/>
          <p:cNvGrpSpPr/>
          <p:nvPr/>
        </p:nvGrpSpPr>
        <p:grpSpPr>
          <a:xfrm rot="-1800044">
            <a:off x="804053" y="626161"/>
            <a:ext cx="2289550" cy="2513245"/>
            <a:chOff x="1176625" y="626200"/>
            <a:chExt cx="2289600" cy="2513300"/>
          </a:xfrm>
        </p:grpSpPr>
        <p:pic>
          <p:nvPicPr>
            <p:cNvPr id="656" name="Google Shape;656;p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08250" y="2313150"/>
              <a:ext cx="826350" cy="8263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57" name="Google Shape;657;p68"/>
            <p:cNvCxnSpPr>
              <a:stCxn id="656" idx="0"/>
            </p:cNvCxnSpPr>
            <p:nvPr/>
          </p:nvCxnSpPr>
          <p:spPr>
            <a:xfrm rot="-8998711">
              <a:off x="2055498" y="1320711"/>
              <a:ext cx="531855" cy="921078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58" name="Google Shape;658;p68"/>
            <p:cNvSpPr txBox="1"/>
            <p:nvPr/>
          </p:nvSpPr>
          <p:spPr>
            <a:xfrm>
              <a:off x="1176625" y="626200"/>
              <a:ext cx="2289600" cy="5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Camera Up</a:t>
              </a:r>
              <a:endParaRPr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659" name="Google Shape;659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5147" y="1235250"/>
            <a:ext cx="3936454" cy="2919536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68"/>
          <p:cNvSpPr/>
          <p:nvPr/>
        </p:nvSpPr>
        <p:spPr>
          <a:xfrm>
            <a:off x="5472225" y="1556575"/>
            <a:ext cx="3103500" cy="1914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1" name="Google Shape;66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99998">
            <a:off x="6158674" y="1648424"/>
            <a:ext cx="1730603" cy="1730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524" y="1463199"/>
            <a:ext cx="2661048" cy="26610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7" name="Google Shape;667;p69"/>
          <p:cNvGrpSpPr/>
          <p:nvPr/>
        </p:nvGrpSpPr>
        <p:grpSpPr>
          <a:xfrm rot="-5400000">
            <a:off x="291644" y="1438370"/>
            <a:ext cx="2289600" cy="2513300"/>
            <a:chOff x="1176625" y="626200"/>
            <a:chExt cx="2289600" cy="2513300"/>
          </a:xfrm>
        </p:grpSpPr>
        <p:pic>
          <p:nvPicPr>
            <p:cNvPr id="668" name="Google Shape;668;p6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08250" y="2313150"/>
              <a:ext cx="826350" cy="8263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69" name="Google Shape;669;p69"/>
            <p:cNvCxnSpPr>
              <a:stCxn id="668" idx="0"/>
            </p:cNvCxnSpPr>
            <p:nvPr/>
          </p:nvCxnSpPr>
          <p:spPr>
            <a:xfrm rot="-5400000">
              <a:off x="1789525" y="1781250"/>
              <a:ext cx="10638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70" name="Google Shape;670;p69"/>
            <p:cNvSpPr txBox="1"/>
            <p:nvPr/>
          </p:nvSpPr>
          <p:spPr>
            <a:xfrm>
              <a:off x="1176625" y="626200"/>
              <a:ext cx="2289600" cy="5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Camera Up</a:t>
              </a:r>
              <a:endParaRPr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671" name="Google Shape;671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5147" y="1235250"/>
            <a:ext cx="3936454" cy="2919536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69"/>
          <p:cNvSpPr/>
          <p:nvPr/>
        </p:nvSpPr>
        <p:spPr>
          <a:xfrm>
            <a:off x="5472225" y="1556575"/>
            <a:ext cx="3103500" cy="1914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3" name="Google Shape;67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158677" y="1648424"/>
            <a:ext cx="1730601" cy="173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Google Shape;67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524" y="1463199"/>
            <a:ext cx="2661048" cy="26610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9" name="Google Shape;679;p70"/>
          <p:cNvGrpSpPr/>
          <p:nvPr/>
        </p:nvGrpSpPr>
        <p:grpSpPr>
          <a:xfrm rot="10800000">
            <a:off x="1209244" y="2231145"/>
            <a:ext cx="2289600" cy="2513300"/>
            <a:chOff x="1176625" y="626200"/>
            <a:chExt cx="2289600" cy="2513300"/>
          </a:xfrm>
        </p:grpSpPr>
        <p:pic>
          <p:nvPicPr>
            <p:cNvPr id="680" name="Google Shape;680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08250" y="2313150"/>
              <a:ext cx="826350" cy="8263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81" name="Google Shape;681;p70"/>
            <p:cNvCxnSpPr>
              <a:stCxn id="680" idx="0"/>
            </p:cNvCxnSpPr>
            <p:nvPr/>
          </p:nvCxnSpPr>
          <p:spPr>
            <a:xfrm rot="10800000">
              <a:off x="2321425" y="1249350"/>
              <a:ext cx="0" cy="1063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82" name="Google Shape;682;p70"/>
            <p:cNvSpPr txBox="1"/>
            <p:nvPr/>
          </p:nvSpPr>
          <p:spPr>
            <a:xfrm>
              <a:off x="1176625" y="626200"/>
              <a:ext cx="2289600" cy="5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Camera Up</a:t>
              </a:r>
              <a:endParaRPr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683" name="Google Shape;683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5147" y="1235250"/>
            <a:ext cx="3936454" cy="2919536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70"/>
          <p:cNvSpPr/>
          <p:nvPr/>
        </p:nvSpPr>
        <p:spPr>
          <a:xfrm>
            <a:off x="5472225" y="1556575"/>
            <a:ext cx="3103500" cy="1914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5" name="Google Shape;68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158677" y="1648424"/>
            <a:ext cx="1730601" cy="173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71"/>
          <p:cNvSpPr txBox="1">
            <a:spLocks noGrp="1"/>
          </p:cNvSpPr>
          <p:nvPr>
            <p:ph type="title"/>
          </p:nvPr>
        </p:nvSpPr>
        <p:spPr>
          <a:xfrm>
            <a:off x="745352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But our objects are still 3D but our screen is 2D.</a:t>
            </a:r>
            <a:endParaRPr dirty="0"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/>
          <p:nvPr/>
        </p:nvSpPr>
        <p:spPr>
          <a:xfrm>
            <a:off x="1425900" y="279625"/>
            <a:ext cx="62922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Lets generalize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0" name="Google Shape;150;p18" descr="\begin{bmatrix}&#10;x'\\y'\\z'&#10;\end{bmatrix}&#10;=&#10;\begin{bmatrix}&#10;a_{x'x} &amp; a_{x'y} &amp; a_{x'z}\\&#10;a_{y'x} &amp; a_{y'y} &amp; a_{y'z}\\&#10;a_{z'x} &amp; a_{z'y} &amp; a_{z'z}&#10;\end{bmatrix}&#10;\begin{bmatrix}&#10;x\\y\\z&#10;\end{bmatrix}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350" y="1627925"/>
            <a:ext cx="4379310" cy="1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8"/>
          <p:cNvSpPr txBox="1"/>
          <p:nvPr/>
        </p:nvSpPr>
        <p:spPr>
          <a:xfrm>
            <a:off x="1425900" y="3747850"/>
            <a:ext cx="62922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matrix can represent any linear transformation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Google Shape;70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666750"/>
            <a:ext cx="5715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7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most popular projections for Cameras</a:t>
            </a:r>
            <a:endParaRPr/>
          </a:p>
        </p:txBody>
      </p:sp>
      <p:sp>
        <p:nvSpPr>
          <p:cNvPr id="706" name="Google Shape;706;p74"/>
          <p:cNvSpPr txBox="1"/>
          <p:nvPr/>
        </p:nvSpPr>
        <p:spPr>
          <a:xfrm>
            <a:off x="1529050" y="4350600"/>
            <a:ext cx="22896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Perspective</a:t>
            </a:r>
            <a:endParaRPr sz="20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7" name="Google Shape;707;p74"/>
          <p:cNvSpPr txBox="1"/>
          <p:nvPr/>
        </p:nvSpPr>
        <p:spPr>
          <a:xfrm>
            <a:off x="5328650" y="4350600"/>
            <a:ext cx="22896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Orthographic</a:t>
            </a:r>
            <a:endParaRPr sz="20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08" name="Google Shape;70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6500" y="2006250"/>
            <a:ext cx="6674306" cy="234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7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Orthographic Projection</a:t>
            </a:r>
            <a:endParaRPr/>
          </a:p>
        </p:txBody>
      </p:sp>
      <p:pic>
        <p:nvPicPr>
          <p:cNvPr id="714" name="Google Shape;714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4475" y="2015925"/>
            <a:ext cx="5418359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Google Shape;719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6950" y="874726"/>
            <a:ext cx="4610100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2625" y="0"/>
            <a:ext cx="3066499" cy="227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52400"/>
            <a:ext cx="5590176" cy="314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77"/>
          <p:cNvPicPr preferRelativeResize="0"/>
          <p:nvPr/>
        </p:nvPicPr>
        <p:blipFill rotWithShape="1">
          <a:blip r:embed="rId4">
            <a:alphaModFix/>
          </a:blip>
          <a:srcRect l="55770" t="46564" r="13073" b="19604"/>
          <a:stretch/>
        </p:blipFill>
        <p:spPr>
          <a:xfrm>
            <a:off x="6312350" y="263325"/>
            <a:ext cx="2368723" cy="1446749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77"/>
          <p:cNvSpPr/>
          <p:nvPr/>
        </p:nvSpPr>
        <p:spPr>
          <a:xfrm>
            <a:off x="3400925" y="1624275"/>
            <a:ext cx="1759500" cy="10827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28" name="Google Shape;728;p77"/>
          <p:cNvCxnSpPr>
            <a:stCxn id="727" idx="3"/>
            <a:endCxn id="726" idx="1"/>
          </p:cNvCxnSpPr>
          <p:nvPr/>
        </p:nvCxnSpPr>
        <p:spPr>
          <a:xfrm rot="10800000" flipH="1">
            <a:off x="5160425" y="986625"/>
            <a:ext cx="1152000" cy="11790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729" name="Google Shape;72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8675" y="2571750"/>
            <a:ext cx="3066499" cy="227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77"/>
          <p:cNvPicPr preferRelativeResize="0"/>
          <p:nvPr/>
        </p:nvPicPr>
        <p:blipFill rotWithShape="1">
          <a:blip r:embed="rId4">
            <a:alphaModFix/>
          </a:blip>
          <a:srcRect l="39888" t="57731" r="49412" b="30650"/>
          <a:stretch/>
        </p:blipFill>
        <p:spPr>
          <a:xfrm>
            <a:off x="6379920" y="2858616"/>
            <a:ext cx="2368642" cy="1446749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77"/>
          <p:cNvSpPr/>
          <p:nvPr/>
        </p:nvSpPr>
        <p:spPr>
          <a:xfrm>
            <a:off x="2501775" y="1962650"/>
            <a:ext cx="589800" cy="4641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2" name="Google Shape;732;p77"/>
          <p:cNvCxnSpPr>
            <a:stCxn id="731" idx="2"/>
            <a:endCxn id="730" idx="1"/>
          </p:cNvCxnSpPr>
          <p:nvPr/>
        </p:nvCxnSpPr>
        <p:spPr>
          <a:xfrm>
            <a:off x="2796675" y="2426750"/>
            <a:ext cx="3583245" cy="1155241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33" name="Google Shape;733;p77"/>
          <p:cNvSpPr txBox="1"/>
          <p:nvPr/>
        </p:nvSpPr>
        <p:spPr>
          <a:xfrm>
            <a:off x="152325" y="3538575"/>
            <a:ext cx="5590200" cy="13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Effect of Top/Bottom &amp; Left/Right</a:t>
            </a:r>
            <a:endParaRPr sz="3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34" name="Google Shape;734;p77"/>
          <p:cNvCxnSpPr/>
          <p:nvPr/>
        </p:nvCxnSpPr>
        <p:spPr>
          <a:xfrm>
            <a:off x="304800" y="3296875"/>
            <a:ext cx="0" cy="13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5" name="Google Shape;735;p77"/>
          <p:cNvCxnSpPr/>
          <p:nvPr/>
        </p:nvCxnSpPr>
        <p:spPr>
          <a:xfrm>
            <a:off x="5894975" y="3296875"/>
            <a:ext cx="0" cy="13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6" name="Google Shape;736;p77"/>
          <p:cNvCxnSpPr/>
          <p:nvPr/>
        </p:nvCxnSpPr>
        <p:spPr>
          <a:xfrm rot="10800000">
            <a:off x="169500" y="3296875"/>
            <a:ext cx="13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7" name="Google Shape;737;p77"/>
          <p:cNvCxnSpPr/>
          <p:nvPr/>
        </p:nvCxnSpPr>
        <p:spPr>
          <a:xfrm rot="10800000">
            <a:off x="169500" y="152400"/>
            <a:ext cx="13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8" name="Google Shape;738;p77"/>
          <p:cNvCxnSpPr/>
          <p:nvPr/>
        </p:nvCxnSpPr>
        <p:spPr>
          <a:xfrm>
            <a:off x="237150" y="163138"/>
            <a:ext cx="0" cy="312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739" name="Google Shape;739;p77"/>
          <p:cNvCxnSpPr/>
          <p:nvPr/>
        </p:nvCxnSpPr>
        <p:spPr>
          <a:xfrm>
            <a:off x="304800" y="3364525"/>
            <a:ext cx="5592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740" name="Google Shape;740;p77"/>
          <p:cNvSpPr txBox="1"/>
          <p:nvPr/>
        </p:nvSpPr>
        <p:spPr>
          <a:xfrm>
            <a:off x="2770638" y="3364525"/>
            <a:ext cx="6585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25m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1" name="Google Shape;741;p77"/>
          <p:cNvSpPr txBox="1"/>
          <p:nvPr/>
        </p:nvSpPr>
        <p:spPr>
          <a:xfrm rot="-5400000">
            <a:off x="-192312" y="1624438"/>
            <a:ext cx="6585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12m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2" name="Google Shape;742;p77"/>
          <p:cNvSpPr txBox="1"/>
          <p:nvPr/>
        </p:nvSpPr>
        <p:spPr>
          <a:xfrm>
            <a:off x="6312375" y="2165625"/>
            <a:ext cx="24276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Top=5m, Bottom=9m,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Left=13m, Right=21m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3" name="Google Shape;743;p77"/>
          <p:cNvSpPr txBox="1"/>
          <p:nvPr/>
        </p:nvSpPr>
        <p:spPr>
          <a:xfrm>
            <a:off x="6371475" y="4679400"/>
            <a:ext cx="24276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Top=6.5m, Bottom=8.5m,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Left=8m, Right=12m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78"/>
          <p:cNvSpPr txBox="1"/>
          <p:nvPr/>
        </p:nvSpPr>
        <p:spPr>
          <a:xfrm>
            <a:off x="235800" y="2131800"/>
            <a:ext cx="8672400" cy="8799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glm::mat4</a:t>
            </a:r>
            <a:r>
              <a:rPr lang="en" sz="1800" dirty="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 projection_matrix 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800" dirty="0">
                <a:solidFill>
                  <a:srgbClr val="B5B6E3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 dirty="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::ortho(</a:t>
            </a:r>
            <a:r>
              <a:rPr lang="en" sz="1800" dirty="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left</a:t>
            </a:r>
            <a:r>
              <a:rPr lang="en" sz="1800" dirty="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 dirty="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right</a:t>
            </a:r>
            <a:r>
              <a:rPr lang="en" sz="1800" dirty="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 dirty="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bottom</a:t>
            </a:r>
            <a:r>
              <a:rPr lang="en" sz="1800" dirty="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 dirty="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top</a:t>
            </a:r>
            <a:r>
              <a:rPr lang="en" sz="1800" dirty="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 dirty="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near</a:t>
            </a:r>
            <a:r>
              <a:rPr lang="en" sz="1800" dirty="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 dirty="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far</a:t>
            </a:r>
            <a:r>
              <a:rPr lang="en" sz="1800" dirty="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800" dirty="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 dirty="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49" name="Google Shape;749;p78"/>
          <p:cNvSpPr txBox="1"/>
          <p:nvPr/>
        </p:nvSpPr>
        <p:spPr>
          <a:xfrm>
            <a:off x="1389725" y="797725"/>
            <a:ext cx="6364200" cy="517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BB529"/>
                </a:solidFill>
                <a:latin typeface="Courier New"/>
                <a:ea typeface="Courier New"/>
                <a:cs typeface="Courier New"/>
                <a:sym typeface="Courier New"/>
              </a:rPr>
              <a:t>#include </a:t>
            </a:r>
            <a:r>
              <a:rPr lang="en" sz="18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&lt;glm/gtc/matrix_transform.hpp&gt;</a:t>
            </a:r>
            <a:endParaRPr sz="1800">
              <a:solidFill>
                <a:srgbClr val="B5B6E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50" name="Google Shape;750;p78"/>
          <p:cNvSpPr txBox="1"/>
          <p:nvPr/>
        </p:nvSpPr>
        <p:spPr>
          <a:xfrm>
            <a:off x="560750" y="4287725"/>
            <a:ext cx="77541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camera can’t see anything nearer than “near” and farther than “far”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51" name="Google Shape;751;p78"/>
          <p:cNvCxnSpPr/>
          <p:nvPr/>
        </p:nvCxnSpPr>
        <p:spPr>
          <a:xfrm rot="10800000">
            <a:off x="1353450" y="2861800"/>
            <a:ext cx="3896400" cy="14889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2" name="Google Shape;752;p78"/>
          <p:cNvCxnSpPr/>
          <p:nvPr/>
        </p:nvCxnSpPr>
        <p:spPr>
          <a:xfrm rot="10800000">
            <a:off x="2165700" y="2823100"/>
            <a:ext cx="5490600" cy="15300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7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Perspective Projection</a:t>
            </a:r>
            <a:endParaRPr/>
          </a:p>
        </p:txBody>
      </p:sp>
      <p:pic>
        <p:nvPicPr>
          <p:cNvPr id="758" name="Google Shape;758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913" y="2348211"/>
            <a:ext cx="7496175" cy="26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Google Shape;763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0263" y="798526"/>
            <a:ext cx="4943475" cy="35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81"/>
          <p:cNvSpPr txBox="1"/>
          <p:nvPr/>
        </p:nvSpPr>
        <p:spPr>
          <a:xfrm>
            <a:off x="235800" y="2131800"/>
            <a:ext cx="8672400" cy="8799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glm::mat4</a:t>
            </a:r>
            <a:r>
              <a:rPr lang="en" sz="1800" dirty="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 projection_matrix </a:t>
            </a:r>
            <a:r>
              <a:rPr lang="en" sz="18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800" dirty="0">
                <a:solidFill>
                  <a:srgbClr val="B5B6E3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 dirty="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::perspective(</a:t>
            </a:r>
            <a:r>
              <a:rPr lang="en" sz="1800" dirty="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800" dirty="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 dirty="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aspect_ratio</a:t>
            </a:r>
            <a:r>
              <a:rPr lang="en" sz="1800" dirty="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 dirty="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near</a:t>
            </a:r>
            <a:r>
              <a:rPr lang="en" sz="1800" dirty="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 dirty="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far</a:t>
            </a:r>
            <a:r>
              <a:rPr lang="en" sz="1800" dirty="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800" dirty="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 dirty="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69" name="Google Shape;769;p81"/>
          <p:cNvSpPr txBox="1"/>
          <p:nvPr/>
        </p:nvSpPr>
        <p:spPr>
          <a:xfrm>
            <a:off x="1389725" y="797725"/>
            <a:ext cx="6364200" cy="517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BB529"/>
                </a:solidFill>
                <a:latin typeface="Courier New"/>
                <a:ea typeface="Courier New"/>
                <a:cs typeface="Courier New"/>
                <a:sym typeface="Courier New"/>
              </a:rPr>
              <a:t>#include </a:t>
            </a:r>
            <a:r>
              <a:rPr lang="en" sz="18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&lt;glm/gtc/matrix_transform.hpp&gt;</a:t>
            </a:r>
            <a:endParaRPr sz="1800">
              <a:solidFill>
                <a:srgbClr val="B5B6E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70" name="Google Shape;770;p81"/>
          <p:cNvSpPr txBox="1"/>
          <p:nvPr/>
        </p:nvSpPr>
        <p:spPr>
          <a:xfrm>
            <a:off x="821600" y="4021751"/>
            <a:ext cx="77541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camera can’t see anything nearer than “near” and farther than “far”</a:t>
            </a:r>
            <a:endParaRPr sz="18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71" name="Google Shape;771;p81"/>
          <p:cNvCxnSpPr/>
          <p:nvPr/>
        </p:nvCxnSpPr>
        <p:spPr>
          <a:xfrm rot="10800000" flipH="1">
            <a:off x="5249850" y="2890900"/>
            <a:ext cx="1885200" cy="14598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2" name="Google Shape;772;p81"/>
          <p:cNvCxnSpPr/>
          <p:nvPr/>
        </p:nvCxnSpPr>
        <p:spPr>
          <a:xfrm rot="10800000" flipH="1">
            <a:off x="7656300" y="2919700"/>
            <a:ext cx="281400" cy="14334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3" name="Google Shape;773;p81"/>
          <p:cNvSpPr txBox="1"/>
          <p:nvPr/>
        </p:nvSpPr>
        <p:spPr>
          <a:xfrm>
            <a:off x="2252600" y="3784925"/>
            <a:ext cx="26685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Viewport width/height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74" name="Google Shape;774;p81"/>
          <p:cNvCxnSpPr>
            <a:stCxn id="773" idx="0"/>
          </p:cNvCxnSpPr>
          <p:nvPr/>
        </p:nvCxnSpPr>
        <p:spPr>
          <a:xfrm rot="10800000" flipH="1">
            <a:off x="3586850" y="2871425"/>
            <a:ext cx="1991700" cy="9135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5" name="Google Shape;775;p81"/>
          <p:cNvSpPr txBox="1"/>
          <p:nvPr/>
        </p:nvSpPr>
        <p:spPr>
          <a:xfrm>
            <a:off x="821600" y="3330613"/>
            <a:ext cx="26685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Vertical FOV Angle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76" name="Google Shape;776;p81"/>
          <p:cNvCxnSpPr>
            <a:stCxn id="775" idx="0"/>
          </p:cNvCxnSpPr>
          <p:nvPr/>
        </p:nvCxnSpPr>
        <p:spPr>
          <a:xfrm rot="10800000" flipH="1">
            <a:off x="2155850" y="2900413"/>
            <a:ext cx="1324800" cy="4302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82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FF00"/>
                </a:highlight>
              </a:rPr>
              <a:t>It determines how much of the scene will be visible on the screen.</a:t>
            </a:r>
            <a:endParaRPr dirty="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FF00"/>
                </a:highlight>
              </a:rPr>
              <a:t>To zoom in, decrease the fov angle.</a:t>
            </a:r>
            <a:endParaRPr dirty="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>
                <a:highlight>
                  <a:srgbClr val="FFFF00"/>
                </a:highlight>
              </a:rPr>
              <a:t>To zoom out, increase the fov angle.</a:t>
            </a:r>
            <a:endParaRPr dirty="0">
              <a:highlight>
                <a:srgbClr val="FFFF00"/>
              </a:highlight>
            </a:endParaRPr>
          </a:p>
        </p:txBody>
      </p:sp>
      <p:pic>
        <p:nvPicPr>
          <p:cNvPr id="782" name="Google Shape;782;p82" descr="Choose 1080p60 for best effect.&#10;&#10;A simulated camera zoom from 11mm - 3780mm using images shot at 11mm, 16mm, 50mm, 100mm, and 600mm. &#10;&#10;Equipment:&#10;Canon 550D&#10;Tokina 11-16mm f2.8&#10;Canon 50mm f1.8&#10;Canon 100mm f2&#10;Skywatcher ED80 600mm f/7.5&#10;&#10;Composited in Adobe After Effects.&#10;&#10;Here's how the images were overlaid: http://i.imgur.com/VPphPUV.jpg&#10;&#10;Jukin Media Verified (Original)&#10;* For licensing / permission to use: Contact - licensing(at)jukinmediadotcom" title="Extreme 343x Super Zoom from 4.5 km [Smooth Motion 60 FPS 1080p HD]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2575" y="1121022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8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Field of View Angle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/>
          <p:nvPr/>
        </p:nvSpPr>
        <p:spPr>
          <a:xfrm>
            <a:off x="1425900" y="279625"/>
            <a:ext cx="62922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Scaling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7" name="Google Shape;157;p19" descr="\begin{bmatrix}&#10;S_x x\\S_y y'\\S_z z'&#10;\end{bmatrix}&#10;=&#10;\begin{bmatrix}&#10;S_x &amp; 0 &amp; 0\\&#10;0 &amp; S_y &amp; 0\\&#10;0 &amp; 0 &amp; S_z&#10;\end{bmatrix}&#10;\begin{bmatrix}&#10;x\\y\\z&#10;\end{bmatrix}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350" y="1936745"/>
            <a:ext cx="4379310" cy="12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Google Shape;78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938" y="576263"/>
            <a:ext cx="7096125" cy="39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3" name="Google Shape;79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525" y="1714163"/>
            <a:ext cx="2284000" cy="1713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84"/>
          <p:cNvSpPr txBox="1"/>
          <p:nvPr/>
        </p:nvSpPr>
        <p:spPr>
          <a:xfrm>
            <a:off x="1705225" y="1358738"/>
            <a:ext cx="10926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640 px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5" name="Google Shape;795;p84"/>
          <p:cNvSpPr txBox="1"/>
          <p:nvPr/>
        </p:nvSpPr>
        <p:spPr>
          <a:xfrm rot="-5400000">
            <a:off x="384425" y="2391863"/>
            <a:ext cx="10926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480 px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6" name="Google Shape;796;p84"/>
          <p:cNvSpPr txBox="1"/>
          <p:nvPr/>
        </p:nvSpPr>
        <p:spPr>
          <a:xfrm>
            <a:off x="1109525" y="3427163"/>
            <a:ext cx="22839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Aspect Ratio = 4:3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97" name="Google Shape;797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7825" y="1714171"/>
            <a:ext cx="3045325" cy="1713001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84"/>
          <p:cNvSpPr txBox="1"/>
          <p:nvPr/>
        </p:nvSpPr>
        <p:spPr>
          <a:xfrm rot="-5400000">
            <a:off x="4222725" y="2392938"/>
            <a:ext cx="10926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720 px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9" name="Google Shape;799;p84"/>
          <p:cNvSpPr txBox="1"/>
          <p:nvPr/>
        </p:nvSpPr>
        <p:spPr>
          <a:xfrm>
            <a:off x="5924188" y="1358738"/>
            <a:ext cx="10926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1280 px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00" name="Google Shape;800;p84"/>
          <p:cNvSpPr txBox="1"/>
          <p:nvPr/>
        </p:nvSpPr>
        <p:spPr>
          <a:xfrm>
            <a:off x="5328550" y="3427163"/>
            <a:ext cx="22839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Aspect Ratio = 16:9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Google Shape;80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39035"/>
            <a:ext cx="8839200" cy="4235450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85"/>
          <p:cNvSpPr txBox="1"/>
          <p:nvPr/>
        </p:nvSpPr>
        <p:spPr>
          <a:xfrm>
            <a:off x="229799" y="43375"/>
            <a:ext cx="4821885" cy="10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After perspective projection, W = -Z</a:t>
            </a:r>
            <a:r>
              <a:rPr lang="en" sz="1800" b="1" baseline="-25000" dirty="0">
                <a:solidFill>
                  <a:schemeClr val="dk2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view</a:t>
            </a:r>
            <a:r>
              <a:rPr lang="en" sz="1800" b="1" dirty="0">
                <a:solidFill>
                  <a:schemeClr val="dk2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ar-EG" sz="1800" b="1" dirty="0">
                <a:solidFill>
                  <a:schemeClr val="dk2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)</a:t>
            </a:r>
            <a:r>
              <a:rPr lang="en-US" sz="1800" b="1" dirty="0" err="1">
                <a:solidFill>
                  <a:schemeClr val="dk2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Remeber</a:t>
            </a:r>
            <a:r>
              <a:rPr lang="en-US" sz="1800" b="1" dirty="0">
                <a:solidFill>
                  <a:schemeClr val="dk2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 we added -1 @ last row of the Matrix)</a:t>
            </a:r>
            <a:r>
              <a:rPr lang="en" sz="1800" b="1" dirty="0">
                <a:solidFill>
                  <a:schemeClr val="dk2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so after division by W, far objects become smaller.</a:t>
            </a:r>
            <a:endParaRPr sz="1800" b="1" dirty="0">
              <a:solidFill>
                <a:schemeClr val="dk2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86"/>
          <p:cNvSpPr txBox="1"/>
          <p:nvPr/>
        </p:nvSpPr>
        <p:spPr>
          <a:xfrm>
            <a:off x="489300" y="2035800"/>
            <a:ext cx="8165400" cy="10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v’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projection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view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model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Google Shape;816;p87"/>
          <p:cNvPicPr preferRelativeResize="0"/>
          <p:nvPr/>
        </p:nvPicPr>
        <p:blipFill rotWithShape="1">
          <a:blip r:embed="rId3">
            <a:alphaModFix/>
          </a:blip>
          <a:srcRect t="65070" r="3707" b="563"/>
          <a:stretch/>
        </p:blipFill>
        <p:spPr>
          <a:xfrm>
            <a:off x="2578875" y="1023287"/>
            <a:ext cx="4080600" cy="309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88"/>
          <p:cNvSpPr txBox="1"/>
          <p:nvPr/>
        </p:nvSpPr>
        <p:spPr>
          <a:xfrm>
            <a:off x="414300" y="1670550"/>
            <a:ext cx="8315400" cy="9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Homogeneous</a:t>
            </a:r>
            <a:r>
              <a:rPr lang="en" sz="4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48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Clip</a:t>
            </a:r>
            <a:r>
              <a:rPr lang="en" sz="4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Space</a:t>
            </a:r>
            <a:endParaRPr sz="4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2" name="Google Shape;822;p88"/>
          <p:cNvSpPr txBox="1"/>
          <p:nvPr/>
        </p:nvSpPr>
        <p:spPr>
          <a:xfrm>
            <a:off x="617950" y="3214550"/>
            <a:ext cx="3724200" cy="13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Since the homogeneous component “w” may not be 1. We can’t omit it yet.</a:t>
            </a:r>
            <a:endParaRPr sz="24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3" name="Google Shape;823;p88"/>
          <p:cNvSpPr txBox="1"/>
          <p:nvPr/>
        </p:nvSpPr>
        <p:spPr>
          <a:xfrm>
            <a:off x="5005500" y="3214550"/>
            <a:ext cx="3724200" cy="13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Since clipping is done in this space.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24" name="Google Shape;824;p88"/>
          <p:cNvCxnSpPr>
            <a:stCxn id="822" idx="0"/>
          </p:cNvCxnSpPr>
          <p:nvPr/>
        </p:nvCxnSpPr>
        <p:spPr>
          <a:xfrm rot="10800000" flipH="1">
            <a:off x="2480050" y="2577050"/>
            <a:ext cx="291900" cy="6375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5" name="Google Shape;825;p88"/>
          <p:cNvCxnSpPr>
            <a:stCxn id="823" idx="0"/>
          </p:cNvCxnSpPr>
          <p:nvPr/>
        </p:nvCxnSpPr>
        <p:spPr>
          <a:xfrm rot="10800000">
            <a:off x="5998800" y="2609750"/>
            <a:ext cx="868800" cy="6048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Google Shape;830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7780" y="7951"/>
            <a:ext cx="24186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89"/>
          <p:cNvSpPr txBox="1"/>
          <p:nvPr/>
        </p:nvSpPr>
        <p:spPr>
          <a:xfrm>
            <a:off x="105550" y="410750"/>
            <a:ext cx="28917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Our job is to get the point from this space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32" name="Google Shape;832;p89"/>
          <p:cNvCxnSpPr>
            <a:stCxn id="831" idx="3"/>
          </p:cNvCxnSpPr>
          <p:nvPr/>
        </p:nvCxnSpPr>
        <p:spPr>
          <a:xfrm rot="10800000" flipH="1">
            <a:off x="2997250" y="696050"/>
            <a:ext cx="425400" cy="89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3" name="Google Shape;833;p89"/>
          <p:cNvSpPr txBox="1"/>
          <p:nvPr/>
        </p:nvSpPr>
        <p:spPr>
          <a:xfrm>
            <a:off x="6880675" y="4256450"/>
            <a:ext cx="16176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to this space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34" name="Google Shape;834;p89"/>
          <p:cNvCxnSpPr>
            <a:stCxn id="833" idx="1"/>
          </p:cNvCxnSpPr>
          <p:nvPr/>
        </p:nvCxnSpPr>
        <p:spPr>
          <a:xfrm rot="10800000">
            <a:off x="5791375" y="4024400"/>
            <a:ext cx="1089300" cy="464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5" name="Google Shape;835;p89"/>
          <p:cNvSpPr txBox="1"/>
          <p:nvPr/>
        </p:nvSpPr>
        <p:spPr>
          <a:xfrm>
            <a:off x="6285825" y="1397050"/>
            <a:ext cx="16176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OpenGL will do the rest.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6" name="Google Shape;836;p89"/>
          <p:cNvSpPr/>
          <p:nvPr/>
        </p:nvSpPr>
        <p:spPr>
          <a:xfrm>
            <a:off x="5868625" y="164350"/>
            <a:ext cx="377100" cy="31614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90"/>
          <p:cNvSpPr/>
          <p:nvPr/>
        </p:nvSpPr>
        <p:spPr>
          <a:xfrm>
            <a:off x="918900" y="3611075"/>
            <a:ext cx="7306200" cy="4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gl_Position = transform * vec4(position, 1.0);</a:t>
            </a:r>
            <a:endParaRPr b="1" dirty="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42" name="Google Shape;842;p90"/>
          <p:cNvSpPr txBox="1"/>
          <p:nvPr/>
        </p:nvSpPr>
        <p:spPr>
          <a:xfrm>
            <a:off x="2043750" y="672575"/>
            <a:ext cx="5056500" cy="10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projection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view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model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43" name="Google Shape;843;p90"/>
          <p:cNvCxnSpPr>
            <a:stCxn id="842" idx="2"/>
            <a:endCxn id="841" idx="0"/>
          </p:cNvCxnSpPr>
          <p:nvPr/>
        </p:nvCxnSpPr>
        <p:spPr>
          <a:xfrm>
            <a:off x="4572000" y="1744475"/>
            <a:ext cx="0" cy="18666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4" name="Google Shape;844;p90"/>
          <p:cNvSpPr txBox="1"/>
          <p:nvPr/>
        </p:nvSpPr>
        <p:spPr>
          <a:xfrm>
            <a:off x="1579650" y="2286600"/>
            <a:ext cx="5984700" cy="57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Calculate the whole transformation from local to clip space on the CPU. Then send it as a uniform to the GPU.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91"/>
          <p:cNvPicPr preferRelativeResize="0"/>
          <p:nvPr/>
        </p:nvPicPr>
        <p:blipFill rotWithShape="1">
          <a:blip r:embed="rId3">
            <a:alphaModFix/>
          </a:blip>
          <a:srcRect l="46094" t="2442" b="34269"/>
          <a:stretch/>
        </p:blipFill>
        <p:spPr>
          <a:xfrm>
            <a:off x="3541935" y="0"/>
            <a:ext cx="2060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91"/>
          <p:cNvSpPr txBox="1"/>
          <p:nvPr/>
        </p:nvSpPr>
        <p:spPr>
          <a:xfrm>
            <a:off x="6323025" y="1984350"/>
            <a:ext cx="2322600" cy="11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But what is OpenGL doing here?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92"/>
          <p:cNvSpPr txBox="1"/>
          <p:nvPr/>
        </p:nvSpPr>
        <p:spPr>
          <a:xfrm>
            <a:off x="432900" y="2246850"/>
            <a:ext cx="82782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gl_Position.xyz /= gl_Position.w;</a:t>
            </a:r>
            <a:endParaRPr sz="30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56" name="Google Shape;856;p92"/>
          <p:cNvSpPr txBox="1"/>
          <p:nvPr/>
        </p:nvSpPr>
        <p:spPr>
          <a:xfrm>
            <a:off x="607650" y="285075"/>
            <a:ext cx="7928700" cy="9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OpenGL takes our point from the homogeneous clip space to the normalized device coordinates.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 txBox="1"/>
          <p:nvPr/>
        </p:nvSpPr>
        <p:spPr>
          <a:xfrm>
            <a:off x="1425900" y="279625"/>
            <a:ext cx="62922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Rotate around Z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3" name="Google Shape;163;p20" descr="\begin{bmatrix}&#10;xcos\theta - ysin\theta\\xsin\theta + ycos\theta\\z'&#10;\end{bmatrix}&#10;=&#10;\begin{bmatrix}&#10;cos\theta &amp; -sin\theta &amp; 0\\&#10;sin\theta &amp; cos\theta &amp; 0\\&#10;0 &amp; 0 &amp; 1&#10;\end{bmatrix}&#10;\begin{bmatrix}&#10;x\\y\\z&#10;\end{bmatrix}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8266" y="1936750"/>
            <a:ext cx="2827458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93"/>
          <p:cNvSpPr/>
          <p:nvPr/>
        </p:nvSpPr>
        <p:spPr>
          <a:xfrm>
            <a:off x="735600" y="834000"/>
            <a:ext cx="3405600" cy="3475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93"/>
          <p:cNvSpPr txBox="1"/>
          <p:nvPr/>
        </p:nvSpPr>
        <p:spPr>
          <a:xfrm>
            <a:off x="323275" y="43095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3" name="Google Shape;863;p93"/>
          <p:cNvSpPr txBox="1"/>
          <p:nvPr/>
        </p:nvSpPr>
        <p:spPr>
          <a:xfrm>
            <a:off x="2862675" y="43095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-1,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4" name="Google Shape;864;p93"/>
          <p:cNvSpPr txBox="1"/>
          <p:nvPr/>
        </p:nvSpPr>
        <p:spPr>
          <a:xfrm>
            <a:off x="323275" y="13858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5" name="Google Shape;865;p93"/>
          <p:cNvSpPr txBox="1"/>
          <p:nvPr/>
        </p:nvSpPr>
        <p:spPr>
          <a:xfrm>
            <a:off x="2862675" y="13858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6" name="Google Shape;866;p93"/>
          <p:cNvSpPr txBox="1"/>
          <p:nvPr/>
        </p:nvSpPr>
        <p:spPr>
          <a:xfrm>
            <a:off x="3671650" y="34494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7" name="Google Shape;867;p93"/>
          <p:cNvSpPr txBox="1"/>
          <p:nvPr/>
        </p:nvSpPr>
        <p:spPr>
          <a:xfrm>
            <a:off x="1132250" y="5257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 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8" name="Google Shape;868;p93"/>
          <p:cNvSpPr txBox="1"/>
          <p:nvPr/>
        </p:nvSpPr>
        <p:spPr>
          <a:xfrm>
            <a:off x="3671650" y="5257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9" name="Google Shape;869;p93"/>
          <p:cNvSpPr/>
          <p:nvPr/>
        </p:nvSpPr>
        <p:spPr>
          <a:xfrm>
            <a:off x="2268600" y="27165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70" name="Google Shape;870;p93"/>
          <p:cNvCxnSpPr/>
          <p:nvPr/>
        </p:nvCxnSpPr>
        <p:spPr>
          <a:xfrm>
            <a:off x="2350594" y="2817833"/>
            <a:ext cx="2307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1" name="Google Shape;871;p93"/>
          <p:cNvCxnSpPr/>
          <p:nvPr/>
        </p:nvCxnSpPr>
        <p:spPr>
          <a:xfrm rot="10800000">
            <a:off x="2350594" y="386170"/>
            <a:ext cx="0" cy="243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2" name="Google Shape;872;p93"/>
          <p:cNvCxnSpPr/>
          <p:nvPr/>
        </p:nvCxnSpPr>
        <p:spPr>
          <a:xfrm flipH="1">
            <a:off x="2350700" y="515200"/>
            <a:ext cx="2302500" cy="230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873" name="Google Shape;873;p93"/>
          <p:cNvSpPr txBox="1"/>
          <p:nvPr/>
        </p:nvSpPr>
        <p:spPr>
          <a:xfrm>
            <a:off x="4567744" y="2861820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4" name="Google Shape;874;p93"/>
          <p:cNvSpPr txBox="1"/>
          <p:nvPr/>
        </p:nvSpPr>
        <p:spPr>
          <a:xfrm>
            <a:off x="1955019" y="386170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5" name="Google Shape;875;p93"/>
          <p:cNvSpPr txBox="1"/>
          <p:nvPr/>
        </p:nvSpPr>
        <p:spPr>
          <a:xfrm>
            <a:off x="4710469" y="386170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z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76" name="Google Shape;87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5147" y="1235250"/>
            <a:ext cx="3936454" cy="2919536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93"/>
          <p:cNvSpPr txBox="1"/>
          <p:nvPr/>
        </p:nvSpPr>
        <p:spPr>
          <a:xfrm>
            <a:off x="5541825" y="16252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78" name="Google Shape;878;p93"/>
          <p:cNvCxnSpPr/>
          <p:nvPr/>
        </p:nvCxnSpPr>
        <p:spPr>
          <a:xfrm>
            <a:off x="6979381" y="2580944"/>
            <a:ext cx="153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9" name="Google Shape;879;p93"/>
          <p:cNvCxnSpPr/>
          <p:nvPr/>
        </p:nvCxnSpPr>
        <p:spPr>
          <a:xfrm rot="10800000">
            <a:off x="6979381" y="1614481"/>
            <a:ext cx="0" cy="97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80" name="Google Shape;880;p93"/>
          <p:cNvSpPr txBox="1"/>
          <p:nvPr/>
        </p:nvSpPr>
        <p:spPr>
          <a:xfrm>
            <a:off x="8104031" y="2257531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1" name="Google Shape;881;p93"/>
          <p:cNvSpPr txBox="1"/>
          <p:nvPr/>
        </p:nvSpPr>
        <p:spPr>
          <a:xfrm>
            <a:off x="7018881" y="1725206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2" name="Google Shape;882;p93"/>
          <p:cNvSpPr txBox="1"/>
          <p:nvPr/>
        </p:nvSpPr>
        <p:spPr>
          <a:xfrm>
            <a:off x="5607225" y="30634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3" name="Google Shape;883;p93"/>
          <p:cNvSpPr txBox="1"/>
          <p:nvPr/>
        </p:nvSpPr>
        <p:spPr>
          <a:xfrm>
            <a:off x="7558025" y="16252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4" name="Google Shape;884;p93"/>
          <p:cNvSpPr txBox="1"/>
          <p:nvPr/>
        </p:nvSpPr>
        <p:spPr>
          <a:xfrm>
            <a:off x="7623425" y="30634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5" name="Google Shape;885;p93"/>
          <p:cNvSpPr txBox="1"/>
          <p:nvPr/>
        </p:nvSpPr>
        <p:spPr>
          <a:xfrm>
            <a:off x="6549925" y="258095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( 0,  0)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6" name="Google Shape;886;p93"/>
          <p:cNvSpPr txBox="1"/>
          <p:nvPr/>
        </p:nvSpPr>
        <p:spPr>
          <a:xfrm>
            <a:off x="4572000" y="4309500"/>
            <a:ext cx="41412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Normalized Device Coordinates (NDC)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891;p94"/>
          <p:cNvPicPr preferRelativeResize="0"/>
          <p:nvPr/>
        </p:nvPicPr>
        <p:blipFill rotWithShape="1">
          <a:blip r:embed="rId3">
            <a:alphaModFix/>
          </a:blip>
          <a:srcRect l="46094" t="2442" b="34269"/>
          <a:stretch/>
        </p:blipFill>
        <p:spPr>
          <a:xfrm>
            <a:off x="3541935" y="0"/>
            <a:ext cx="2060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94"/>
          <p:cNvSpPr txBox="1"/>
          <p:nvPr/>
        </p:nvSpPr>
        <p:spPr>
          <a:xfrm>
            <a:off x="512425" y="263400"/>
            <a:ext cx="2622300" cy="14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But screens are pixels so we need to measure our points in pixels.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That is the final space.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3" name="Google Shape;893;p94"/>
          <p:cNvSpPr txBox="1"/>
          <p:nvPr/>
        </p:nvSpPr>
        <p:spPr>
          <a:xfrm>
            <a:off x="5602050" y="689550"/>
            <a:ext cx="34668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pixel_location = viewport_size * (point_ndc.xy + 1.0) / 2.0;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8" name="Google Shape;89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415883">
            <a:off x="4013361" y="629618"/>
            <a:ext cx="4685728" cy="2596566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9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4176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Perspective Correct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Barycentric Interpolation</a:t>
            </a:r>
            <a:endParaRPr/>
          </a:p>
        </p:txBody>
      </p:sp>
      <p:cxnSp>
        <p:nvCxnSpPr>
          <p:cNvPr id="900" name="Google Shape;900;p95"/>
          <p:cNvCxnSpPr/>
          <p:nvPr/>
        </p:nvCxnSpPr>
        <p:spPr>
          <a:xfrm>
            <a:off x="5681251" y="1235305"/>
            <a:ext cx="770700" cy="6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1" name="Google Shape;901;p95"/>
          <p:cNvSpPr txBox="1"/>
          <p:nvPr/>
        </p:nvSpPr>
        <p:spPr>
          <a:xfrm>
            <a:off x="5449871" y="962747"/>
            <a:ext cx="306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2" name="Google Shape;902;p95"/>
          <p:cNvSpPr txBox="1"/>
          <p:nvPr/>
        </p:nvSpPr>
        <p:spPr>
          <a:xfrm>
            <a:off x="8126935" y="1354584"/>
            <a:ext cx="306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3" name="Google Shape;903;p95"/>
          <p:cNvSpPr txBox="1"/>
          <p:nvPr/>
        </p:nvSpPr>
        <p:spPr>
          <a:xfrm>
            <a:off x="5449871" y="3611739"/>
            <a:ext cx="306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4" name="Google Shape;904;p95"/>
          <p:cNvSpPr txBox="1"/>
          <p:nvPr/>
        </p:nvSpPr>
        <p:spPr>
          <a:xfrm>
            <a:off x="6406222" y="1811500"/>
            <a:ext cx="306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Z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05" name="Google Shape;905;p95"/>
          <p:cNvCxnSpPr/>
          <p:nvPr/>
        </p:nvCxnSpPr>
        <p:spPr>
          <a:xfrm rot="10800000" flipH="1">
            <a:off x="6454468" y="1550188"/>
            <a:ext cx="1718100" cy="29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6" name="Google Shape;906;p95"/>
          <p:cNvCxnSpPr/>
          <p:nvPr/>
        </p:nvCxnSpPr>
        <p:spPr>
          <a:xfrm rot="10800000" flipH="1">
            <a:off x="5646104" y="1839891"/>
            <a:ext cx="799500" cy="185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7" name="Google Shape;907;p95"/>
          <p:cNvSpPr/>
          <p:nvPr/>
        </p:nvSpPr>
        <p:spPr>
          <a:xfrm>
            <a:off x="6406222" y="1811500"/>
            <a:ext cx="65700" cy="60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95"/>
          <p:cNvSpPr txBox="1"/>
          <p:nvPr/>
        </p:nvSpPr>
        <p:spPr>
          <a:xfrm>
            <a:off x="770900" y="2741500"/>
            <a:ext cx="5155800" cy="20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u = ZBC / ABC</a:t>
            </a:r>
            <a:endParaRPr sz="20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v = AZC / ABC</a:t>
            </a:r>
            <a:endParaRPr sz="20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 = ABZ / ABC</a:t>
            </a:r>
            <a:endParaRPr sz="20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S = u/A</a:t>
            </a:r>
            <a:r>
              <a:rPr lang="en" sz="2000" baseline="-25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</a:t>
            </a: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+ v/B</a:t>
            </a:r>
            <a:r>
              <a:rPr lang="en" sz="2000" baseline="-25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</a:t>
            </a: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+ w/C</a:t>
            </a:r>
            <a:r>
              <a:rPr lang="en" sz="2000" baseline="-25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</a:t>
            </a:r>
            <a:endParaRPr sz="20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C</a:t>
            </a:r>
            <a:r>
              <a:rPr lang="en" sz="2000" baseline="-25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Z</a:t>
            </a: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= (uC</a:t>
            </a:r>
            <a:r>
              <a:rPr lang="en" sz="2000" baseline="-25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A</a:t>
            </a: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/A</a:t>
            </a:r>
            <a:r>
              <a:rPr lang="en" sz="2000" baseline="-25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</a:t>
            </a: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+ vC</a:t>
            </a:r>
            <a:r>
              <a:rPr lang="en" sz="2000" baseline="-25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B</a:t>
            </a: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/B</a:t>
            </a:r>
            <a:r>
              <a:rPr lang="en" sz="2000" baseline="-25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</a:t>
            </a: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+ wC</a:t>
            </a:r>
            <a:r>
              <a:rPr lang="en" sz="2000" baseline="-25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C</a:t>
            </a: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/C</a:t>
            </a:r>
            <a:r>
              <a:rPr lang="en" sz="2000" baseline="-25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</a:t>
            </a: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) / S</a:t>
            </a:r>
            <a:endParaRPr sz="20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3" name="Google Shape;91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450" y="939625"/>
            <a:ext cx="5803099" cy="32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96"/>
          <p:cNvSpPr txBox="1"/>
          <p:nvPr/>
        </p:nvSpPr>
        <p:spPr>
          <a:xfrm>
            <a:off x="319050" y="4331375"/>
            <a:ext cx="8517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On screen, the orange bar is halfway between the near and far bars. But on the ground in 3D space (world space), it is actually much closer to the near bar.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15" name="Google Shape;915;p96"/>
          <p:cNvCxnSpPr/>
          <p:nvPr/>
        </p:nvCxnSpPr>
        <p:spPr>
          <a:xfrm>
            <a:off x="1247200" y="3441925"/>
            <a:ext cx="11892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96"/>
          <p:cNvCxnSpPr/>
          <p:nvPr/>
        </p:nvCxnSpPr>
        <p:spPr>
          <a:xfrm>
            <a:off x="1372900" y="2849875"/>
            <a:ext cx="54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96"/>
          <p:cNvCxnSpPr/>
          <p:nvPr/>
        </p:nvCxnSpPr>
        <p:spPr>
          <a:xfrm>
            <a:off x="1372900" y="4031700"/>
            <a:ext cx="54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96"/>
          <p:cNvCxnSpPr/>
          <p:nvPr/>
        </p:nvCxnSpPr>
        <p:spPr>
          <a:xfrm>
            <a:off x="1527575" y="2852139"/>
            <a:ext cx="0" cy="570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919" name="Google Shape;919;p96"/>
          <p:cNvCxnSpPr/>
          <p:nvPr/>
        </p:nvCxnSpPr>
        <p:spPr>
          <a:xfrm>
            <a:off x="1527575" y="3461389"/>
            <a:ext cx="0" cy="570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920" name="Google Shape;920;p96"/>
          <p:cNvSpPr txBox="1"/>
          <p:nvPr/>
        </p:nvSpPr>
        <p:spPr>
          <a:xfrm>
            <a:off x="607650" y="285075"/>
            <a:ext cx="79287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Why we need perspective correct interpolation?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5" name="Google Shape;92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450" y="939625"/>
            <a:ext cx="5803099" cy="32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97"/>
          <p:cNvSpPr txBox="1"/>
          <p:nvPr/>
        </p:nvSpPr>
        <p:spPr>
          <a:xfrm>
            <a:off x="319050" y="4331375"/>
            <a:ext cx="8517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On screen, the orange bar is halfway between the near and far bars. But on the ground in 3D space (world space), it is actually much closer to the near bar.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27" name="Google Shape;927;p97"/>
          <p:cNvCxnSpPr/>
          <p:nvPr/>
        </p:nvCxnSpPr>
        <p:spPr>
          <a:xfrm>
            <a:off x="1247200" y="3441925"/>
            <a:ext cx="11892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8" name="Google Shape;928;p97"/>
          <p:cNvCxnSpPr/>
          <p:nvPr/>
        </p:nvCxnSpPr>
        <p:spPr>
          <a:xfrm>
            <a:off x="1372900" y="2849875"/>
            <a:ext cx="54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9" name="Google Shape;929;p97"/>
          <p:cNvCxnSpPr/>
          <p:nvPr/>
        </p:nvCxnSpPr>
        <p:spPr>
          <a:xfrm>
            <a:off x="1372900" y="4031700"/>
            <a:ext cx="54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0" name="Google Shape;930;p97"/>
          <p:cNvCxnSpPr/>
          <p:nvPr/>
        </p:nvCxnSpPr>
        <p:spPr>
          <a:xfrm>
            <a:off x="1527575" y="2852139"/>
            <a:ext cx="0" cy="570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931" name="Google Shape;931;p97"/>
          <p:cNvCxnSpPr/>
          <p:nvPr/>
        </p:nvCxnSpPr>
        <p:spPr>
          <a:xfrm>
            <a:off x="1527575" y="3461389"/>
            <a:ext cx="0" cy="570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932" name="Google Shape;932;p97"/>
          <p:cNvSpPr txBox="1"/>
          <p:nvPr/>
        </p:nvSpPr>
        <p:spPr>
          <a:xfrm>
            <a:off x="607650" y="285075"/>
            <a:ext cx="79287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Why we need perspective correct interpolation?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33" name="Google Shape;933;p97"/>
          <p:cNvPicPr preferRelativeResize="0"/>
          <p:nvPr/>
        </p:nvPicPr>
        <p:blipFill rotWithShape="1">
          <a:blip r:embed="rId4">
            <a:alphaModFix/>
          </a:blip>
          <a:srcRect t="26571" r="34045" b="61852"/>
          <a:stretch/>
        </p:blipFill>
        <p:spPr>
          <a:xfrm>
            <a:off x="1676300" y="2852150"/>
            <a:ext cx="5837326" cy="13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8" name="Google Shape;93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150" y="1047863"/>
            <a:ext cx="8247700" cy="30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99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Now we no longer need W.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But what about Z?</a:t>
            </a:r>
            <a:endParaRPr dirty="0"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00"/>
          <p:cNvSpPr/>
          <p:nvPr/>
        </p:nvSpPr>
        <p:spPr>
          <a:xfrm>
            <a:off x="3064900" y="686500"/>
            <a:ext cx="2871300" cy="2871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9" name="Google Shape;949;p100"/>
          <p:cNvGrpSpPr/>
          <p:nvPr/>
        </p:nvGrpSpPr>
        <p:grpSpPr>
          <a:xfrm>
            <a:off x="152400" y="2483450"/>
            <a:ext cx="8839200" cy="2494500"/>
            <a:chOff x="152400" y="2483450"/>
            <a:chExt cx="8839200" cy="2494500"/>
          </a:xfrm>
        </p:grpSpPr>
        <p:sp>
          <p:nvSpPr>
            <p:cNvPr id="950" name="Google Shape;950;p100"/>
            <p:cNvSpPr/>
            <p:nvPr/>
          </p:nvSpPr>
          <p:spPr>
            <a:xfrm>
              <a:off x="152400" y="2483450"/>
              <a:ext cx="8839200" cy="2494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51" name="Google Shape;951;p100"/>
            <p:cNvPicPr preferRelativeResize="0"/>
            <p:nvPr/>
          </p:nvPicPr>
          <p:blipFill rotWithShape="1">
            <a:blip r:embed="rId3">
              <a:alphaModFix/>
            </a:blip>
            <a:srcRect t="21706" b="21853"/>
            <a:stretch/>
          </p:blipFill>
          <p:spPr>
            <a:xfrm>
              <a:off x="152400" y="2483450"/>
              <a:ext cx="8839200" cy="2494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952" name="Google Shape;952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4800" y="1812072"/>
            <a:ext cx="1848926" cy="138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100"/>
          <p:cNvPicPr preferRelativeResize="0"/>
          <p:nvPr/>
        </p:nvPicPr>
        <p:blipFill rotWithShape="1">
          <a:blip r:embed="rId5">
            <a:alphaModFix/>
          </a:blip>
          <a:srcRect l="9485" t="9117" r="8741" b="7694"/>
          <a:stretch/>
        </p:blipFill>
        <p:spPr>
          <a:xfrm>
            <a:off x="2339700" y="899150"/>
            <a:ext cx="3345224" cy="340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8" name="Google Shape;958;p101"/>
          <p:cNvGrpSpPr/>
          <p:nvPr/>
        </p:nvGrpSpPr>
        <p:grpSpPr>
          <a:xfrm>
            <a:off x="152400" y="2483450"/>
            <a:ext cx="8839200" cy="2494500"/>
            <a:chOff x="152400" y="2483450"/>
            <a:chExt cx="8839200" cy="2494500"/>
          </a:xfrm>
        </p:grpSpPr>
        <p:sp>
          <p:nvSpPr>
            <p:cNvPr id="959" name="Google Shape;959;p101"/>
            <p:cNvSpPr/>
            <p:nvPr/>
          </p:nvSpPr>
          <p:spPr>
            <a:xfrm>
              <a:off x="152400" y="2483450"/>
              <a:ext cx="8839200" cy="2494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60" name="Google Shape;960;p101"/>
            <p:cNvPicPr preferRelativeResize="0"/>
            <p:nvPr/>
          </p:nvPicPr>
          <p:blipFill rotWithShape="1">
            <a:blip r:embed="rId3">
              <a:alphaModFix/>
            </a:blip>
            <a:srcRect t="21706" b="21853"/>
            <a:stretch/>
          </p:blipFill>
          <p:spPr>
            <a:xfrm>
              <a:off x="152400" y="2483450"/>
              <a:ext cx="8839200" cy="2494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961" name="Google Shape;961;p101"/>
          <p:cNvPicPr preferRelativeResize="0"/>
          <p:nvPr/>
        </p:nvPicPr>
        <p:blipFill rotWithShape="1">
          <a:blip r:embed="rId4">
            <a:alphaModFix/>
          </a:blip>
          <a:srcRect l="9485" t="9117" r="8741" b="7694"/>
          <a:stretch/>
        </p:blipFill>
        <p:spPr>
          <a:xfrm>
            <a:off x="2339700" y="899150"/>
            <a:ext cx="3345224" cy="340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4800" y="1812072"/>
            <a:ext cx="1848926" cy="13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101"/>
          <p:cNvSpPr txBox="1"/>
          <p:nvPr/>
        </p:nvSpPr>
        <p:spPr>
          <a:xfrm>
            <a:off x="152400" y="18910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964" name="Google Shape;964;p101"/>
          <p:cNvSpPr/>
          <p:nvPr/>
        </p:nvSpPr>
        <p:spPr>
          <a:xfrm>
            <a:off x="3064900" y="686500"/>
            <a:ext cx="2871300" cy="2871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02"/>
          <p:cNvSpPr/>
          <p:nvPr/>
        </p:nvSpPr>
        <p:spPr>
          <a:xfrm>
            <a:off x="3064900" y="686500"/>
            <a:ext cx="2871300" cy="2871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0" name="Google Shape;970;p102"/>
          <p:cNvGrpSpPr/>
          <p:nvPr/>
        </p:nvGrpSpPr>
        <p:grpSpPr>
          <a:xfrm>
            <a:off x="152400" y="2483450"/>
            <a:ext cx="8839200" cy="2494500"/>
            <a:chOff x="152400" y="2483450"/>
            <a:chExt cx="8839200" cy="2494500"/>
          </a:xfrm>
        </p:grpSpPr>
        <p:sp>
          <p:nvSpPr>
            <p:cNvPr id="971" name="Google Shape;971;p102"/>
            <p:cNvSpPr/>
            <p:nvPr/>
          </p:nvSpPr>
          <p:spPr>
            <a:xfrm>
              <a:off x="152400" y="2483450"/>
              <a:ext cx="8839200" cy="2494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72" name="Google Shape;972;p102"/>
            <p:cNvPicPr preferRelativeResize="0"/>
            <p:nvPr/>
          </p:nvPicPr>
          <p:blipFill rotWithShape="1">
            <a:blip r:embed="rId4">
              <a:alphaModFix/>
            </a:blip>
            <a:srcRect t="21706" b="21853"/>
            <a:stretch/>
          </p:blipFill>
          <p:spPr>
            <a:xfrm>
              <a:off x="152400" y="2483450"/>
              <a:ext cx="8839200" cy="2494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973" name="Google Shape;973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4800" y="1812072"/>
            <a:ext cx="1848926" cy="138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102"/>
          <p:cNvPicPr preferRelativeResize="0"/>
          <p:nvPr/>
        </p:nvPicPr>
        <p:blipFill rotWithShape="1">
          <a:blip r:embed="rId6">
            <a:alphaModFix/>
          </a:blip>
          <a:srcRect l="9485" t="9117" r="8741" b="7694"/>
          <a:stretch/>
        </p:blipFill>
        <p:spPr>
          <a:xfrm>
            <a:off x="2339700" y="899150"/>
            <a:ext cx="3345224" cy="3403226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102"/>
          <p:cNvSpPr txBox="1"/>
          <p:nvPr/>
        </p:nvSpPr>
        <p:spPr>
          <a:xfrm>
            <a:off x="152400" y="189100"/>
            <a:ext cx="2871300" cy="13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 (Sorted):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976" name="Google Shape;976;p102"/>
          <p:cNvSpPr txBox="1"/>
          <p:nvPr/>
        </p:nvSpPr>
        <p:spPr>
          <a:xfrm>
            <a:off x="5520550" y="189100"/>
            <a:ext cx="3471000" cy="8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Painter’s Algorithm:</a:t>
            </a:r>
            <a:endParaRPr sz="1800" b="1" dirty="0">
              <a:solidFill>
                <a:schemeClr val="dk2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Sort by depth from back to front</a:t>
            </a:r>
            <a:endParaRPr sz="1800" dirty="0">
              <a:solidFill>
                <a:schemeClr val="dk2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/>
          <p:nvPr/>
        </p:nvSpPr>
        <p:spPr>
          <a:xfrm>
            <a:off x="1111425" y="20024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1"/>
          <p:cNvSpPr txBox="1"/>
          <p:nvPr/>
        </p:nvSpPr>
        <p:spPr>
          <a:xfrm>
            <a:off x="699100" y="31411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21"/>
          <p:cNvSpPr txBox="1"/>
          <p:nvPr/>
        </p:nvSpPr>
        <p:spPr>
          <a:xfrm>
            <a:off x="1830275" y="17129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21"/>
          <p:cNvSpPr/>
          <p:nvPr/>
        </p:nvSpPr>
        <p:spPr>
          <a:xfrm>
            <a:off x="2766500" y="2426850"/>
            <a:ext cx="31161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1"/>
          <p:cNvSpPr txBox="1"/>
          <p:nvPr/>
        </p:nvSpPr>
        <p:spPr>
          <a:xfrm>
            <a:off x="2766500" y="2137275"/>
            <a:ext cx="31161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TRANSLATE BY (1, 1,-1)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21"/>
          <p:cNvSpPr txBox="1"/>
          <p:nvPr/>
        </p:nvSpPr>
        <p:spPr>
          <a:xfrm>
            <a:off x="881625" y="4011725"/>
            <a:ext cx="1575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(x, y, z)</a:t>
            </a:r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21"/>
          <p:cNvSpPr txBox="1"/>
          <p:nvPr/>
        </p:nvSpPr>
        <p:spPr>
          <a:xfrm>
            <a:off x="5852650" y="3944400"/>
            <a:ext cx="28809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(x+Δ</a:t>
            </a:r>
            <a:r>
              <a:rPr lang="en" sz="2400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y+Δ</a:t>
            </a:r>
            <a:r>
              <a:rPr lang="en" sz="2400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z+Δ</a:t>
            </a:r>
            <a:r>
              <a:rPr lang="en" sz="2400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z</a:t>
            </a: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1425900" y="279625"/>
            <a:ext cx="62922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But what about translation?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21"/>
          <p:cNvSpPr/>
          <p:nvPr/>
        </p:nvSpPr>
        <p:spPr>
          <a:xfrm>
            <a:off x="2736550" y="4209938"/>
            <a:ext cx="31161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1"/>
          <p:cNvSpPr/>
          <p:nvPr/>
        </p:nvSpPr>
        <p:spPr>
          <a:xfrm>
            <a:off x="6505963" y="20024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1"/>
          <p:cNvSpPr txBox="1"/>
          <p:nvPr/>
        </p:nvSpPr>
        <p:spPr>
          <a:xfrm>
            <a:off x="5678075" y="31411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(0, 0, 2)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21"/>
          <p:cNvSpPr txBox="1"/>
          <p:nvPr/>
        </p:nvSpPr>
        <p:spPr>
          <a:xfrm>
            <a:off x="6779275" y="17127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( 2,  2, 0)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21"/>
          <p:cNvSpPr txBox="1"/>
          <p:nvPr/>
        </p:nvSpPr>
        <p:spPr>
          <a:xfrm>
            <a:off x="2736550" y="3944400"/>
            <a:ext cx="31161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TRANSLATE BY (Δx, Δy, Δz)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21"/>
          <p:cNvSpPr txBox="1"/>
          <p:nvPr/>
        </p:nvSpPr>
        <p:spPr>
          <a:xfrm>
            <a:off x="1425900" y="4574350"/>
            <a:ext cx="62922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Result is not a linear combination of (x, y, z)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Google Shape;182;p21"/>
          <p:cNvSpPr/>
          <p:nvPr/>
        </p:nvSpPr>
        <p:spPr>
          <a:xfrm>
            <a:off x="1584375" y="25717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1"/>
          <p:cNvSpPr/>
          <p:nvPr/>
        </p:nvSpPr>
        <p:spPr>
          <a:xfrm>
            <a:off x="6779275" y="2764175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C0B0E8-8820-32B5-C0D9-C191537E6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97" y="1028279"/>
            <a:ext cx="7546206" cy="3818434"/>
          </a:xfrm>
          <a:prstGeom prst="rect">
            <a:avLst/>
          </a:prstGeom>
        </p:spPr>
      </p:pic>
      <p:sp>
        <p:nvSpPr>
          <p:cNvPr id="4" name="Google Shape;981;p103">
            <a:extLst>
              <a:ext uri="{FF2B5EF4-FFF2-40B4-BE49-F238E27FC236}">
                <a16:creationId xmlns:a16="http://schemas.microsoft.com/office/drawing/2014/main" id="{A9300327-033A-3C56-B4BD-2B61FA88DEE7}"/>
              </a:ext>
            </a:extLst>
          </p:cNvPr>
          <p:cNvSpPr txBox="1">
            <a:spLocks/>
          </p:cNvSpPr>
          <p:nvPr/>
        </p:nvSpPr>
        <p:spPr>
          <a:xfrm>
            <a:off x="1846530" y="296787"/>
            <a:ext cx="5786303" cy="5598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highlight>
                  <a:srgbClr val="FFFF00"/>
                </a:highlight>
              </a:rPr>
              <a:t>But Painter’s Algorithm doesn’t work with intersecting &amp; cyclically overlapping geometry</a:t>
            </a:r>
          </a:p>
        </p:txBody>
      </p:sp>
    </p:spTree>
    <p:extLst>
      <p:ext uri="{BB962C8B-B14F-4D97-AF65-F5344CB8AC3E}">
        <p14:creationId xmlns:p14="http://schemas.microsoft.com/office/powerpoint/2010/main" val="201863247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03"/>
          <p:cNvSpPr txBox="1">
            <a:spLocks noGrp="1"/>
          </p:cNvSpPr>
          <p:nvPr>
            <p:ph type="title"/>
          </p:nvPr>
        </p:nvSpPr>
        <p:spPr>
          <a:xfrm>
            <a:off x="730000" y="1309025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Depth Buffer (Z-Buffer)</a:t>
            </a:r>
            <a:endParaRPr dirty="0"/>
          </a:p>
        </p:txBody>
      </p:sp>
      <p:pic>
        <p:nvPicPr>
          <p:cNvPr id="982" name="Google Shape;982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9552" y="757425"/>
            <a:ext cx="2447125" cy="40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103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Store a depth value for each pixel (sample in case of MSAA).</a:t>
            </a:r>
            <a:endParaRPr dirty="0"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04"/>
          <p:cNvSpPr txBox="1"/>
          <p:nvPr/>
        </p:nvSpPr>
        <p:spPr>
          <a:xfrm>
            <a:off x="1821450" y="2030400"/>
            <a:ext cx="5501100" cy="10827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glEnable</a:t>
            </a:r>
            <a:r>
              <a:rPr lang="en" sz="24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2400" dirty="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GL_DEPTH_TEST</a:t>
            </a:r>
            <a:r>
              <a:rPr lang="en" sz="24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2400" dirty="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400" dirty="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glDepthFunc</a:t>
            </a:r>
            <a:r>
              <a:rPr lang="en" sz="24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2400" dirty="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GL_LEQUAL</a:t>
            </a:r>
            <a:r>
              <a:rPr lang="en" sz="2400" dirty="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2400" dirty="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400" dirty="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05"/>
          <p:cNvSpPr/>
          <p:nvPr/>
        </p:nvSpPr>
        <p:spPr>
          <a:xfrm>
            <a:off x="2715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94" name="Google Shape;994;p105"/>
          <p:cNvSpPr/>
          <p:nvPr/>
        </p:nvSpPr>
        <p:spPr>
          <a:xfrm>
            <a:off x="3218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95" name="Google Shape;995;p105"/>
          <p:cNvSpPr/>
          <p:nvPr/>
        </p:nvSpPr>
        <p:spPr>
          <a:xfrm>
            <a:off x="3721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96" name="Google Shape;996;p105"/>
          <p:cNvSpPr/>
          <p:nvPr/>
        </p:nvSpPr>
        <p:spPr>
          <a:xfrm>
            <a:off x="4223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97" name="Google Shape;997;p105"/>
          <p:cNvSpPr/>
          <p:nvPr/>
        </p:nvSpPr>
        <p:spPr>
          <a:xfrm>
            <a:off x="4726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98" name="Google Shape;998;p105"/>
          <p:cNvSpPr/>
          <p:nvPr/>
        </p:nvSpPr>
        <p:spPr>
          <a:xfrm>
            <a:off x="5229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99" name="Google Shape;999;p105"/>
          <p:cNvSpPr/>
          <p:nvPr/>
        </p:nvSpPr>
        <p:spPr>
          <a:xfrm>
            <a:off x="5732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0" name="Google Shape;1000;p105"/>
          <p:cNvSpPr/>
          <p:nvPr/>
        </p:nvSpPr>
        <p:spPr>
          <a:xfrm>
            <a:off x="6235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1" name="Google Shape;1001;p105"/>
          <p:cNvSpPr/>
          <p:nvPr/>
        </p:nvSpPr>
        <p:spPr>
          <a:xfrm>
            <a:off x="6737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2" name="Google Shape;1002;p105"/>
          <p:cNvSpPr/>
          <p:nvPr/>
        </p:nvSpPr>
        <p:spPr>
          <a:xfrm>
            <a:off x="7240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3" name="Google Shape;1003;p105"/>
          <p:cNvSpPr/>
          <p:nvPr/>
        </p:nvSpPr>
        <p:spPr>
          <a:xfrm>
            <a:off x="2715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4" name="Google Shape;1004;p105"/>
          <p:cNvSpPr/>
          <p:nvPr/>
        </p:nvSpPr>
        <p:spPr>
          <a:xfrm>
            <a:off x="3218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5" name="Google Shape;1005;p105"/>
          <p:cNvSpPr/>
          <p:nvPr/>
        </p:nvSpPr>
        <p:spPr>
          <a:xfrm>
            <a:off x="3721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6" name="Google Shape;1006;p105"/>
          <p:cNvSpPr/>
          <p:nvPr/>
        </p:nvSpPr>
        <p:spPr>
          <a:xfrm>
            <a:off x="4223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7" name="Google Shape;1007;p105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8" name="Google Shape;1008;p105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9" name="Google Shape;1009;p105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0" name="Google Shape;1010;p105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1" name="Google Shape;1011;p105"/>
          <p:cNvSpPr/>
          <p:nvPr/>
        </p:nvSpPr>
        <p:spPr>
          <a:xfrm>
            <a:off x="6737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2" name="Google Shape;1012;p105"/>
          <p:cNvSpPr/>
          <p:nvPr/>
        </p:nvSpPr>
        <p:spPr>
          <a:xfrm>
            <a:off x="7240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3" name="Google Shape;1013;p105"/>
          <p:cNvSpPr/>
          <p:nvPr/>
        </p:nvSpPr>
        <p:spPr>
          <a:xfrm>
            <a:off x="2715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4" name="Google Shape;1014;p105"/>
          <p:cNvSpPr/>
          <p:nvPr/>
        </p:nvSpPr>
        <p:spPr>
          <a:xfrm>
            <a:off x="3218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5" name="Google Shape;1015;p105"/>
          <p:cNvSpPr/>
          <p:nvPr/>
        </p:nvSpPr>
        <p:spPr>
          <a:xfrm>
            <a:off x="3721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6" name="Google Shape;1016;p105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7" name="Google Shape;1017;p105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8" name="Google Shape;1018;p105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9" name="Google Shape;1019;p105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0" name="Google Shape;1020;p105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1" name="Google Shape;1021;p105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2" name="Google Shape;1022;p105"/>
          <p:cNvSpPr/>
          <p:nvPr/>
        </p:nvSpPr>
        <p:spPr>
          <a:xfrm>
            <a:off x="7240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3" name="Google Shape;1023;p105"/>
          <p:cNvSpPr/>
          <p:nvPr/>
        </p:nvSpPr>
        <p:spPr>
          <a:xfrm>
            <a:off x="2715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4" name="Google Shape;1024;p105"/>
          <p:cNvSpPr/>
          <p:nvPr/>
        </p:nvSpPr>
        <p:spPr>
          <a:xfrm>
            <a:off x="3218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5" name="Google Shape;1025;p105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6" name="Google Shape;1026;p105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7" name="Google Shape;1027;p105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8" name="Google Shape;1028;p105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9" name="Google Shape;1029;p105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0" name="Google Shape;1030;p105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1" name="Google Shape;1031;p105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2" name="Google Shape;1032;p105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3" name="Google Shape;1033;p105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4" name="Google Shape;1034;p105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5" name="Google Shape;1035;p105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6" name="Google Shape;1036;p105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7" name="Google Shape;1037;p105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8" name="Google Shape;1038;p105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9" name="Google Shape;1039;p105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0" name="Google Shape;1040;p105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1" name="Google Shape;1041;p105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2" name="Google Shape;1042;p105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3" name="Google Shape;1043;p105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4" name="Google Shape;1044;p105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5" name="Google Shape;1045;p105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6" name="Google Shape;1046;p105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7" name="Google Shape;1047;p105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8" name="Google Shape;1048;p105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9" name="Google Shape;1049;p105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0" name="Google Shape;1050;p105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1" name="Google Shape;1051;p105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2" name="Google Shape;1052;p105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3" name="Google Shape;1053;p105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4" name="Google Shape;1054;p105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5" name="Google Shape;1055;p105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6" name="Google Shape;1056;p105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7" name="Google Shape;1057;p105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8" name="Google Shape;1058;p105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9" name="Google Shape;1059;p105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0" name="Google Shape;1060;p105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1" name="Google Shape;1061;p105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2" name="Google Shape;1062;p105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3" name="Google Shape;1063;p105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4" name="Google Shape;1064;p105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5" name="Google Shape;1065;p105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6" name="Google Shape;1066;p105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7" name="Google Shape;1067;p105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8" name="Google Shape;1068;p105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9" name="Google Shape;1069;p105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0" name="Google Shape;1070;p105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1" name="Google Shape;1071;p105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2" name="Google Shape;1072;p105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3" name="Google Shape;1073;p105"/>
          <p:cNvSpPr/>
          <p:nvPr/>
        </p:nvSpPr>
        <p:spPr>
          <a:xfrm>
            <a:off x="7743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4" name="Google Shape;1074;p105"/>
          <p:cNvSpPr/>
          <p:nvPr/>
        </p:nvSpPr>
        <p:spPr>
          <a:xfrm>
            <a:off x="8246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5" name="Google Shape;1075;p105"/>
          <p:cNvSpPr/>
          <p:nvPr/>
        </p:nvSpPr>
        <p:spPr>
          <a:xfrm>
            <a:off x="7743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6" name="Google Shape;1076;p105"/>
          <p:cNvSpPr/>
          <p:nvPr/>
        </p:nvSpPr>
        <p:spPr>
          <a:xfrm>
            <a:off x="8246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7" name="Google Shape;1077;p105"/>
          <p:cNvSpPr/>
          <p:nvPr/>
        </p:nvSpPr>
        <p:spPr>
          <a:xfrm>
            <a:off x="7743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8" name="Google Shape;1078;p105"/>
          <p:cNvSpPr/>
          <p:nvPr/>
        </p:nvSpPr>
        <p:spPr>
          <a:xfrm>
            <a:off x="8246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9" name="Google Shape;1079;p105"/>
          <p:cNvSpPr/>
          <p:nvPr/>
        </p:nvSpPr>
        <p:spPr>
          <a:xfrm>
            <a:off x="7743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0" name="Google Shape;1080;p105"/>
          <p:cNvSpPr/>
          <p:nvPr/>
        </p:nvSpPr>
        <p:spPr>
          <a:xfrm>
            <a:off x="8246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1" name="Google Shape;1081;p105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2" name="Google Shape;1082;p105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3" name="Google Shape;1083;p105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4" name="Google Shape;1084;p105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5" name="Google Shape;1085;p105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6" name="Google Shape;1086;p105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7" name="Google Shape;1087;p105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8" name="Google Shape;1088;p105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9" name="Google Shape;1089;p105"/>
          <p:cNvSpPr txBox="1"/>
          <p:nvPr/>
        </p:nvSpPr>
        <p:spPr>
          <a:xfrm>
            <a:off x="142750" y="16975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090" name="Google Shape;1090;p105"/>
          <p:cNvSpPr txBox="1"/>
          <p:nvPr/>
        </p:nvSpPr>
        <p:spPr>
          <a:xfrm>
            <a:off x="203025" y="4157350"/>
            <a:ext cx="1730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Depth Testing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06"/>
          <p:cNvSpPr/>
          <p:nvPr/>
        </p:nvSpPr>
        <p:spPr>
          <a:xfrm>
            <a:off x="2715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6" name="Google Shape;1096;p106"/>
          <p:cNvSpPr/>
          <p:nvPr/>
        </p:nvSpPr>
        <p:spPr>
          <a:xfrm>
            <a:off x="3218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7" name="Google Shape;1097;p106"/>
          <p:cNvSpPr/>
          <p:nvPr/>
        </p:nvSpPr>
        <p:spPr>
          <a:xfrm>
            <a:off x="3721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8" name="Google Shape;1098;p106"/>
          <p:cNvSpPr/>
          <p:nvPr/>
        </p:nvSpPr>
        <p:spPr>
          <a:xfrm>
            <a:off x="4223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9" name="Google Shape;1099;p106"/>
          <p:cNvSpPr/>
          <p:nvPr/>
        </p:nvSpPr>
        <p:spPr>
          <a:xfrm>
            <a:off x="4726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0" name="Google Shape;1100;p106"/>
          <p:cNvSpPr/>
          <p:nvPr/>
        </p:nvSpPr>
        <p:spPr>
          <a:xfrm>
            <a:off x="5229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1" name="Google Shape;1101;p106"/>
          <p:cNvSpPr/>
          <p:nvPr/>
        </p:nvSpPr>
        <p:spPr>
          <a:xfrm>
            <a:off x="5732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2" name="Google Shape;1102;p106"/>
          <p:cNvSpPr/>
          <p:nvPr/>
        </p:nvSpPr>
        <p:spPr>
          <a:xfrm>
            <a:off x="6235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3" name="Google Shape;1103;p106"/>
          <p:cNvSpPr/>
          <p:nvPr/>
        </p:nvSpPr>
        <p:spPr>
          <a:xfrm>
            <a:off x="6737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4" name="Google Shape;1104;p106"/>
          <p:cNvSpPr/>
          <p:nvPr/>
        </p:nvSpPr>
        <p:spPr>
          <a:xfrm>
            <a:off x="7240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5" name="Google Shape;1105;p106"/>
          <p:cNvSpPr/>
          <p:nvPr/>
        </p:nvSpPr>
        <p:spPr>
          <a:xfrm>
            <a:off x="2715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6" name="Google Shape;1106;p106"/>
          <p:cNvSpPr/>
          <p:nvPr/>
        </p:nvSpPr>
        <p:spPr>
          <a:xfrm>
            <a:off x="3218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7" name="Google Shape;1107;p106"/>
          <p:cNvSpPr/>
          <p:nvPr/>
        </p:nvSpPr>
        <p:spPr>
          <a:xfrm>
            <a:off x="3721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8" name="Google Shape;1108;p106"/>
          <p:cNvSpPr/>
          <p:nvPr/>
        </p:nvSpPr>
        <p:spPr>
          <a:xfrm>
            <a:off x="4223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9" name="Google Shape;1109;p106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0" name="Google Shape;1110;p106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1" name="Google Shape;1111;p106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2" name="Google Shape;1112;p106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3" name="Google Shape;1113;p106"/>
          <p:cNvSpPr/>
          <p:nvPr/>
        </p:nvSpPr>
        <p:spPr>
          <a:xfrm>
            <a:off x="6737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4" name="Google Shape;1114;p106"/>
          <p:cNvSpPr/>
          <p:nvPr/>
        </p:nvSpPr>
        <p:spPr>
          <a:xfrm>
            <a:off x="7240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5" name="Google Shape;1115;p106"/>
          <p:cNvSpPr/>
          <p:nvPr/>
        </p:nvSpPr>
        <p:spPr>
          <a:xfrm>
            <a:off x="2715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6" name="Google Shape;1116;p106"/>
          <p:cNvSpPr/>
          <p:nvPr/>
        </p:nvSpPr>
        <p:spPr>
          <a:xfrm>
            <a:off x="3218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7" name="Google Shape;1117;p106"/>
          <p:cNvSpPr/>
          <p:nvPr/>
        </p:nvSpPr>
        <p:spPr>
          <a:xfrm>
            <a:off x="3721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8" name="Google Shape;1118;p106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9" name="Google Shape;1119;p106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0" name="Google Shape;1120;p106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1" name="Google Shape;1121;p106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2" name="Google Shape;1122;p106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3" name="Google Shape;1123;p106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4" name="Google Shape;1124;p106"/>
          <p:cNvSpPr/>
          <p:nvPr/>
        </p:nvSpPr>
        <p:spPr>
          <a:xfrm>
            <a:off x="7240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5" name="Google Shape;1125;p106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6" name="Google Shape;1126;p106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7" name="Google Shape;1127;p106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8" name="Google Shape;1128;p106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9" name="Google Shape;1129;p106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0" name="Google Shape;1130;p106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1" name="Google Shape;1131;p106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2" name="Google Shape;1132;p106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3" name="Google Shape;1133;p106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4" name="Google Shape;1134;p106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5" name="Google Shape;1135;p106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6" name="Google Shape;1136;p106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7" name="Google Shape;1137;p106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8" name="Google Shape;1138;p106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9" name="Google Shape;1139;p106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0" name="Google Shape;1140;p106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1" name="Google Shape;1141;p106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2" name="Google Shape;1142;p106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3" name="Google Shape;1143;p106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4" name="Google Shape;1144;p106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5" name="Google Shape;1145;p106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6" name="Google Shape;1146;p106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7" name="Google Shape;1147;p106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8" name="Google Shape;1148;p106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9" name="Google Shape;1149;p106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0" name="Google Shape;1150;p106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1" name="Google Shape;1151;p106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2" name="Google Shape;1152;p106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3" name="Google Shape;1153;p106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4" name="Google Shape;1154;p106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5" name="Google Shape;1155;p106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6" name="Google Shape;1156;p106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7" name="Google Shape;1157;p106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8" name="Google Shape;1158;p106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9" name="Google Shape;1159;p106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0" name="Google Shape;1160;p106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1" name="Google Shape;1161;p106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2" name="Google Shape;1162;p106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3" name="Google Shape;1163;p106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4" name="Google Shape;1164;p106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5" name="Google Shape;1165;p106"/>
          <p:cNvSpPr/>
          <p:nvPr/>
        </p:nvSpPr>
        <p:spPr>
          <a:xfrm>
            <a:off x="7743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6" name="Google Shape;1166;p106"/>
          <p:cNvSpPr/>
          <p:nvPr/>
        </p:nvSpPr>
        <p:spPr>
          <a:xfrm>
            <a:off x="8246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7" name="Google Shape;1167;p106"/>
          <p:cNvSpPr/>
          <p:nvPr/>
        </p:nvSpPr>
        <p:spPr>
          <a:xfrm>
            <a:off x="7743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8" name="Google Shape;1168;p106"/>
          <p:cNvSpPr/>
          <p:nvPr/>
        </p:nvSpPr>
        <p:spPr>
          <a:xfrm>
            <a:off x="8246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9" name="Google Shape;1169;p106"/>
          <p:cNvSpPr/>
          <p:nvPr/>
        </p:nvSpPr>
        <p:spPr>
          <a:xfrm>
            <a:off x="7743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0" name="Google Shape;1170;p106"/>
          <p:cNvSpPr/>
          <p:nvPr/>
        </p:nvSpPr>
        <p:spPr>
          <a:xfrm>
            <a:off x="8246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1" name="Google Shape;1171;p106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2" name="Google Shape;1172;p106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3" name="Google Shape;1173;p106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4" name="Google Shape;1174;p106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5" name="Google Shape;1175;p106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6" name="Google Shape;1176;p106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7" name="Google Shape;1177;p106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8" name="Google Shape;1178;p106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9" name="Google Shape;1179;p106"/>
          <p:cNvSpPr txBox="1"/>
          <p:nvPr/>
        </p:nvSpPr>
        <p:spPr>
          <a:xfrm>
            <a:off x="142750" y="16975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accent3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accent3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180" name="Google Shape;1180;p106"/>
          <p:cNvSpPr txBox="1"/>
          <p:nvPr/>
        </p:nvSpPr>
        <p:spPr>
          <a:xfrm>
            <a:off x="203025" y="4157350"/>
            <a:ext cx="1730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Depth Testing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1" name="Google Shape;1181;p106"/>
          <p:cNvSpPr/>
          <p:nvPr/>
        </p:nvSpPr>
        <p:spPr>
          <a:xfrm>
            <a:off x="2715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2" name="Google Shape;1182;p106"/>
          <p:cNvSpPr/>
          <p:nvPr/>
        </p:nvSpPr>
        <p:spPr>
          <a:xfrm>
            <a:off x="3218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3" name="Google Shape;1183;p106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4" name="Google Shape;1184;p106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5" name="Google Shape;1185;p106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6" name="Google Shape;1186;p106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7" name="Google Shape;1187;p106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8" name="Google Shape;1188;p106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9" name="Google Shape;1189;p106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0" name="Google Shape;1190;p106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1" name="Google Shape;1191;p106"/>
          <p:cNvSpPr/>
          <p:nvPr/>
        </p:nvSpPr>
        <p:spPr>
          <a:xfrm>
            <a:off x="7743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2" name="Google Shape;1192;p106"/>
          <p:cNvSpPr/>
          <p:nvPr/>
        </p:nvSpPr>
        <p:spPr>
          <a:xfrm>
            <a:off x="8246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3" name="Google Shape;1193;p106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4" name="Google Shape;1194;p106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5" name="Google Shape;1195;p106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6" name="Google Shape;1196;p106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7" name="Google Shape;1197;p106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8" name="Google Shape;1198;p106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9" name="Google Shape;1199;p106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0" name="Google Shape;1200;p106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1" name="Google Shape;1201;p106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2" name="Google Shape;1202;p106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3" name="Google Shape;1203;p106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4" name="Google Shape;1204;p106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5" name="Google Shape;1205;p106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6" name="Google Shape;1206;p106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7" name="Google Shape;1207;p106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8" name="Google Shape;1208;p106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9" name="Google Shape;1209;p106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0" name="Google Shape;1210;p106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1" name="Google Shape;1211;p106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2" name="Google Shape;1212;p106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3" name="Google Shape;1213;p106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4" name="Google Shape;1214;p106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5" name="Google Shape;1215;p106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6" name="Google Shape;1216;p106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7" name="Google Shape;1217;p106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8" name="Google Shape;1218;p106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9" name="Google Shape;1219;p106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0" name="Google Shape;1220;p106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1" name="Google Shape;1221;p106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2" name="Google Shape;1222;p106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3" name="Google Shape;1223;p106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4" name="Google Shape;1224;p106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5" name="Google Shape;1225;p106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6" name="Google Shape;1226;p106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7" name="Google Shape;1227;p106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8" name="Google Shape;1228;p106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9" name="Google Shape;1229;p106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0" name="Google Shape;1230;p106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1" name="Google Shape;1231;p106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2" name="Google Shape;1232;p106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3" name="Google Shape;1233;p106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4" name="Google Shape;1234;p106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5" name="Google Shape;1235;p106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6" name="Google Shape;1236;p106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7" name="Google Shape;1237;p106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8" name="Google Shape;1238;p106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9" name="Google Shape;1239;p106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0" name="Google Shape;1240;p106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107"/>
          <p:cNvSpPr/>
          <p:nvPr/>
        </p:nvSpPr>
        <p:spPr>
          <a:xfrm>
            <a:off x="2715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6" name="Google Shape;1246;p107"/>
          <p:cNvSpPr/>
          <p:nvPr/>
        </p:nvSpPr>
        <p:spPr>
          <a:xfrm>
            <a:off x="3218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7" name="Google Shape;1247;p107"/>
          <p:cNvSpPr/>
          <p:nvPr/>
        </p:nvSpPr>
        <p:spPr>
          <a:xfrm>
            <a:off x="3721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8" name="Google Shape;1248;p107"/>
          <p:cNvSpPr/>
          <p:nvPr/>
        </p:nvSpPr>
        <p:spPr>
          <a:xfrm>
            <a:off x="4223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9" name="Google Shape;1249;p107"/>
          <p:cNvSpPr/>
          <p:nvPr/>
        </p:nvSpPr>
        <p:spPr>
          <a:xfrm>
            <a:off x="4726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0" name="Google Shape;1250;p107"/>
          <p:cNvSpPr/>
          <p:nvPr/>
        </p:nvSpPr>
        <p:spPr>
          <a:xfrm>
            <a:off x="5229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1" name="Google Shape;1251;p107"/>
          <p:cNvSpPr/>
          <p:nvPr/>
        </p:nvSpPr>
        <p:spPr>
          <a:xfrm>
            <a:off x="5732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2" name="Google Shape;1252;p107"/>
          <p:cNvSpPr/>
          <p:nvPr/>
        </p:nvSpPr>
        <p:spPr>
          <a:xfrm>
            <a:off x="6235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3" name="Google Shape;1253;p107"/>
          <p:cNvSpPr/>
          <p:nvPr/>
        </p:nvSpPr>
        <p:spPr>
          <a:xfrm>
            <a:off x="6737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4" name="Google Shape;1254;p107"/>
          <p:cNvSpPr/>
          <p:nvPr/>
        </p:nvSpPr>
        <p:spPr>
          <a:xfrm>
            <a:off x="7240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5" name="Google Shape;1255;p107"/>
          <p:cNvSpPr/>
          <p:nvPr/>
        </p:nvSpPr>
        <p:spPr>
          <a:xfrm>
            <a:off x="2715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6" name="Google Shape;1256;p107"/>
          <p:cNvSpPr/>
          <p:nvPr/>
        </p:nvSpPr>
        <p:spPr>
          <a:xfrm>
            <a:off x="3218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7" name="Google Shape;1257;p107"/>
          <p:cNvSpPr/>
          <p:nvPr/>
        </p:nvSpPr>
        <p:spPr>
          <a:xfrm>
            <a:off x="3721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8" name="Google Shape;1258;p107"/>
          <p:cNvSpPr/>
          <p:nvPr/>
        </p:nvSpPr>
        <p:spPr>
          <a:xfrm>
            <a:off x="4223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9" name="Google Shape;1259;p107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0" name="Google Shape;1260;p107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1" name="Google Shape;1261;p107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2" name="Google Shape;1262;p107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3" name="Google Shape;1263;p107"/>
          <p:cNvSpPr/>
          <p:nvPr/>
        </p:nvSpPr>
        <p:spPr>
          <a:xfrm>
            <a:off x="6737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4" name="Google Shape;1264;p107"/>
          <p:cNvSpPr/>
          <p:nvPr/>
        </p:nvSpPr>
        <p:spPr>
          <a:xfrm>
            <a:off x="7240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5" name="Google Shape;1265;p107"/>
          <p:cNvSpPr/>
          <p:nvPr/>
        </p:nvSpPr>
        <p:spPr>
          <a:xfrm>
            <a:off x="2715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6" name="Google Shape;1266;p107"/>
          <p:cNvSpPr/>
          <p:nvPr/>
        </p:nvSpPr>
        <p:spPr>
          <a:xfrm>
            <a:off x="3218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7" name="Google Shape;1267;p107"/>
          <p:cNvSpPr/>
          <p:nvPr/>
        </p:nvSpPr>
        <p:spPr>
          <a:xfrm>
            <a:off x="3721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8" name="Google Shape;1268;p107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9" name="Google Shape;1269;p107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0" name="Google Shape;1270;p107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1" name="Google Shape;1271;p107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2" name="Google Shape;1272;p107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3" name="Google Shape;1273;p107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4" name="Google Shape;1274;p107"/>
          <p:cNvSpPr/>
          <p:nvPr/>
        </p:nvSpPr>
        <p:spPr>
          <a:xfrm>
            <a:off x="7240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5" name="Google Shape;1275;p107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6" name="Google Shape;1276;p107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7" name="Google Shape;1277;p107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8" name="Google Shape;1278;p107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9" name="Google Shape;1279;p107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0" name="Google Shape;1280;p107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1" name="Google Shape;1281;p107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2" name="Google Shape;1282;p107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3" name="Google Shape;1283;p107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4" name="Google Shape;1284;p107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5" name="Google Shape;1285;p107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6" name="Google Shape;1286;p107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7" name="Google Shape;1287;p107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8" name="Google Shape;1288;p107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9" name="Google Shape;1289;p107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0" name="Google Shape;1290;p107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1" name="Google Shape;1291;p107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2" name="Google Shape;1292;p107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3" name="Google Shape;1293;p107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4" name="Google Shape;1294;p107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5" name="Google Shape;1295;p107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6" name="Google Shape;1296;p107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7" name="Google Shape;1297;p107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8" name="Google Shape;1298;p107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9" name="Google Shape;1299;p107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0" name="Google Shape;1300;p107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1" name="Google Shape;1301;p107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2" name="Google Shape;1302;p107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3" name="Google Shape;1303;p107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4" name="Google Shape;1304;p107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5" name="Google Shape;1305;p107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6" name="Google Shape;1306;p107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7" name="Google Shape;1307;p107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8" name="Google Shape;1308;p107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9" name="Google Shape;1309;p107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0" name="Google Shape;1310;p107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1" name="Google Shape;1311;p107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2" name="Google Shape;1312;p107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3" name="Google Shape;1313;p107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4" name="Google Shape;1314;p107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5" name="Google Shape;1315;p107"/>
          <p:cNvSpPr/>
          <p:nvPr/>
        </p:nvSpPr>
        <p:spPr>
          <a:xfrm>
            <a:off x="7743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6" name="Google Shape;1316;p107"/>
          <p:cNvSpPr/>
          <p:nvPr/>
        </p:nvSpPr>
        <p:spPr>
          <a:xfrm>
            <a:off x="8246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7" name="Google Shape;1317;p107"/>
          <p:cNvSpPr/>
          <p:nvPr/>
        </p:nvSpPr>
        <p:spPr>
          <a:xfrm>
            <a:off x="7743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8" name="Google Shape;1318;p107"/>
          <p:cNvSpPr/>
          <p:nvPr/>
        </p:nvSpPr>
        <p:spPr>
          <a:xfrm>
            <a:off x="8246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9" name="Google Shape;1319;p107"/>
          <p:cNvSpPr/>
          <p:nvPr/>
        </p:nvSpPr>
        <p:spPr>
          <a:xfrm>
            <a:off x="7743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0" name="Google Shape;1320;p107"/>
          <p:cNvSpPr/>
          <p:nvPr/>
        </p:nvSpPr>
        <p:spPr>
          <a:xfrm>
            <a:off x="8246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1" name="Google Shape;1321;p107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2" name="Google Shape;1322;p107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3" name="Google Shape;1323;p107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4" name="Google Shape;1324;p107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5" name="Google Shape;1325;p107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6" name="Google Shape;1326;p107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7" name="Google Shape;1327;p107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8" name="Google Shape;1328;p107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9" name="Google Shape;1329;p107"/>
          <p:cNvSpPr txBox="1"/>
          <p:nvPr/>
        </p:nvSpPr>
        <p:spPr>
          <a:xfrm>
            <a:off x="142750" y="16975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accent3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accent3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330" name="Google Shape;1330;p107"/>
          <p:cNvSpPr txBox="1"/>
          <p:nvPr/>
        </p:nvSpPr>
        <p:spPr>
          <a:xfrm>
            <a:off x="203025" y="4157350"/>
            <a:ext cx="1730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Depth Testing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1" name="Google Shape;1331;p107"/>
          <p:cNvSpPr/>
          <p:nvPr/>
        </p:nvSpPr>
        <p:spPr>
          <a:xfrm>
            <a:off x="2715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32" name="Google Shape;1332;p107"/>
          <p:cNvSpPr/>
          <p:nvPr/>
        </p:nvSpPr>
        <p:spPr>
          <a:xfrm>
            <a:off x="3218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33" name="Google Shape;1333;p107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34" name="Google Shape;1334;p107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35" name="Google Shape;1335;p107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36" name="Google Shape;1336;p107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37" name="Google Shape;1337;p107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38" name="Google Shape;1338;p107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39" name="Google Shape;1339;p107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40" name="Google Shape;1340;p107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41" name="Google Shape;1341;p107"/>
          <p:cNvSpPr/>
          <p:nvPr/>
        </p:nvSpPr>
        <p:spPr>
          <a:xfrm>
            <a:off x="7743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42" name="Google Shape;1342;p107"/>
          <p:cNvSpPr/>
          <p:nvPr/>
        </p:nvSpPr>
        <p:spPr>
          <a:xfrm>
            <a:off x="8246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108"/>
          <p:cNvSpPr/>
          <p:nvPr/>
        </p:nvSpPr>
        <p:spPr>
          <a:xfrm>
            <a:off x="2715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48" name="Google Shape;1348;p108"/>
          <p:cNvSpPr/>
          <p:nvPr/>
        </p:nvSpPr>
        <p:spPr>
          <a:xfrm>
            <a:off x="3218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49" name="Google Shape;1349;p108"/>
          <p:cNvSpPr/>
          <p:nvPr/>
        </p:nvSpPr>
        <p:spPr>
          <a:xfrm>
            <a:off x="3721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0" name="Google Shape;1350;p108"/>
          <p:cNvSpPr/>
          <p:nvPr/>
        </p:nvSpPr>
        <p:spPr>
          <a:xfrm>
            <a:off x="4223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1" name="Google Shape;1351;p108"/>
          <p:cNvSpPr/>
          <p:nvPr/>
        </p:nvSpPr>
        <p:spPr>
          <a:xfrm>
            <a:off x="4726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2" name="Google Shape;1352;p108"/>
          <p:cNvSpPr/>
          <p:nvPr/>
        </p:nvSpPr>
        <p:spPr>
          <a:xfrm>
            <a:off x="5229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3" name="Google Shape;1353;p108"/>
          <p:cNvSpPr/>
          <p:nvPr/>
        </p:nvSpPr>
        <p:spPr>
          <a:xfrm>
            <a:off x="5732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4" name="Google Shape;1354;p108"/>
          <p:cNvSpPr/>
          <p:nvPr/>
        </p:nvSpPr>
        <p:spPr>
          <a:xfrm>
            <a:off x="6235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5" name="Google Shape;1355;p108"/>
          <p:cNvSpPr/>
          <p:nvPr/>
        </p:nvSpPr>
        <p:spPr>
          <a:xfrm>
            <a:off x="6737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6" name="Google Shape;1356;p108"/>
          <p:cNvSpPr/>
          <p:nvPr/>
        </p:nvSpPr>
        <p:spPr>
          <a:xfrm>
            <a:off x="7240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7" name="Google Shape;1357;p108"/>
          <p:cNvSpPr/>
          <p:nvPr/>
        </p:nvSpPr>
        <p:spPr>
          <a:xfrm>
            <a:off x="2715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8" name="Google Shape;1358;p108"/>
          <p:cNvSpPr/>
          <p:nvPr/>
        </p:nvSpPr>
        <p:spPr>
          <a:xfrm>
            <a:off x="3218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9" name="Google Shape;1359;p108"/>
          <p:cNvSpPr/>
          <p:nvPr/>
        </p:nvSpPr>
        <p:spPr>
          <a:xfrm>
            <a:off x="3721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0" name="Google Shape;1360;p108"/>
          <p:cNvSpPr/>
          <p:nvPr/>
        </p:nvSpPr>
        <p:spPr>
          <a:xfrm>
            <a:off x="4223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1" name="Google Shape;1361;p108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2" name="Google Shape;1362;p108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3" name="Google Shape;1363;p108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4" name="Google Shape;1364;p108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5" name="Google Shape;1365;p108"/>
          <p:cNvSpPr/>
          <p:nvPr/>
        </p:nvSpPr>
        <p:spPr>
          <a:xfrm>
            <a:off x="6737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6" name="Google Shape;1366;p108"/>
          <p:cNvSpPr/>
          <p:nvPr/>
        </p:nvSpPr>
        <p:spPr>
          <a:xfrm>
            <a:off x="7240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7" name="Google Shape;1367;p108"/>
          <p:cNvSpPr/>
          <p:nvPr/>
        </p:nvSpPr>
        <p:spPr>
          <a:xfrm>
            <a:off x="2715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8" name="Google Shape;1368;p108"/>
          <p:cNvSpPr/>
          <p:nvPr/>
        </p:nvSpPr>
        <p:spPr>
          <a:xfrm>
            <a:off x="3218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9" name="Google Shape;1369;p108"/>
          <p:cNvSpPr/>
          <p:nvPr/>
        </p:nvSpPr>
        <p:spPr>
          <a:xfrm>
            <a:off x="3721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0" name="Google Shape;1370;p108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1" name="Google Shape;1371;p108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2" name="Google Shape;1372;p108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3" name="Google Shape;1373;p108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4" name="Google Shape;1374;p108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5" name="Google Shape;1375;p108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6" name="Google Shape;1376;p108"/>
          <p:cNvSpPr/>
          <p:nvPr/>
        </p:nvSpPr>
        <p:spPr>
          <a:xfrm>
            <a:off x="7240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7" name="Google Shape;1377;p108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8" name="Google Shape;1378;p108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9" name="Google Shape;1379;p108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0" name="Google Shape;1380;p108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1" name="Google Shape;1381;p108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2" name="Google Shape;1382;p108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3" name="Google Shape;1383;p108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4" name="Google Shape;1384;p108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5" name="Google Shape;1385;p108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6" name="Google Shape;1386;p108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7" name="Google Shape;1387;p108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8" name="Google Shape;1388;p108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9" name="Google Shape;1389;p108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0" name="Google Shape;1390;p108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1" name="Google Shape;1391;p108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2" name="Google Shape;1392;p108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3" name="Google Shape;1393;p108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4" name="Google Shape;1394;p108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5" name="Google Shape;1395;p108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6" name="Google Shape;1396;p108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7" name="Google Shape;1397;p108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8" name="Google Shape;1398;p108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9" name="Google Shape;1399;p108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0" name="Google Shape;1400;p108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1" name="Google Shape;1401;p108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2" name="Google Shape;1402;p108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3" name="Google Shape;1403;p108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4" name="Google Shape;1404;p108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5" name="Google Shape;1405;p108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6" name="Google Shape;1406;p108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7" name="Google Shape;1407;p108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8" name="Google Shape;1408;p108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9" name="Google Shape;1409;p108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0" name="Google Shape;1410;p108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1" name="Google Shape;1411;p108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2" name="Google Shape;1412;p108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3" name="Google Shape;1413;p108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4" name="Google Shape;1414;p108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5" name="Google Shape;1415;p108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6" name="Google Shape;1416;p108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7" name="Google Shape;1417;p108"/>
          <p:cNvSpPr/>
          <p:nvPr/>
        </p:nvSpPr>
        <p:spPr>
          <a:xfrm>
            <a:off x="7743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8" name="Google Shape;1418;p108"/>
          <p:cNvSpPr/>
          <p:nvPr/>
        </p:nvSpPr>
        <p:spPr>
          <a:xfrm>
            <a:off x="8246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9" name="Google Shape;1419;p108"/>
          <p:cNvSpPr/>
          <p:nvPr/>
        </p:nvSpPr>
        <p:spPr>
          <a:xfrm>
            <a:off x="7743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0" name="Google Shape;1420;p108"/>
          <p:cNvSpPr/>
          <p:nvPr/>
        </p:nvSpPr>
        <p:spPr>
          <a:xfrm>
            <a:off x="8246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1" name="Google Shape;1421;p108"/>
          <p:cNvSpPr/>
          <p:nvPr/>
        </p:nvSpPr>
        <p:spPr>
          <a:xfrm>
            <a:off x="7743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2" name="Google Shape;1422;p108"/>
          <p:cNvSpPr/>
          <p:nvPr/>
        </p:nvSpPr>
        <p:spPr>
          <a:xfrm>
            <a:off x="8246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3" name="Google Shape;1423;p108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4" name="Google Shape;1424;p108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5" name="Google Shape;1425;p108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6" name="Google Shape;1426;p108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7" name="Google Shape;1427;p108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8" name="Google Shape;1428;p108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9" name="Google Shape;1429;p108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30" name="Google Shape;1430;p108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31" name="Google Shape;1431;p108"/>
          <p:cNvSpPr txBox="1"/>
          <p:nvPr/>
        </p:nvSpPr>
        <p:spPr>
          <a:xfrm>
            <a:off x="142750" y="16975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accent3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accent3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432" name="Google Shape;1432;p108"/>
          <p:cNvSpPr txBox="1"/>
          <p:nvPr/>
        </p:nvSpPr>
        <p:spPr>
          <a:xfrm>
            <a:off x="203025" y="4157350"/>
            <a:ext cx="1730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Depth Testing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3" name="Google Shape;1433;p108"/>
          <p:cNvSpPr/>
          <p:nvPr/>
        </p:nvSpPr>
        <p:spPr>
          <a:xfrm>
            <a:off x="2715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34" name="Google Shape;1434;p108"/>
          <p:cNvSpPr/>
          <p:nvPr/>
        </p:nvSpPr>
        <p:spPr>
          <a:xfrm>
            <a:off x="3218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35" name="Google Shape;1435;p108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36" name="Google Shape;1436;p108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37" name="Google Shape;1437;p108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38" name="Google Shape;1438;p108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39" name="Google Shape;1439;p108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0" name="Google Shape;1440;p108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1" name="Google Shape;1441;p108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2" name="Google Shape;1442;p108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3" name="Google Shape;1443;p108"/>
          <p:cNvSpPr/>
          <p:nvPr/>
        </p:nvSpPr>
        <p:spPr>
          <a:xfrm>
            <a:off x="7743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4" name="Google Shape;1444;p108"/>
          <p:cNvSpPr/>
          <p:nvPr/>
        </p:nvSpPr>
        <p:spPr>
          <a:xfrm>
            <a:off x="8246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5" name="Google Shape;1445;p108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6" name="Google Shape;1446;p108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7" name="Google Shape;1447;p108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8" name="Google Shape;1448;p108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9" name="Google Shape;1449;p108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50" name="Google Shape;1450;p108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51" name="Google Shape;1451;p108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52" name="Google Shape;1452;p108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53" name="Google Shape;1453;p108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54" name="Google Shape;1454;p108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55" name="Google Shape;1455;p108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109"/>
          <p:cNvSpPr/>
          <p:nvPr/>
        </p:nvSpPr>
        <p:spPr>
          <a:xfrm>
            <a:off x="2715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1" name="Google Shape;1461;p109"/>
          <p:cNvSpPr/>
          <p:nvPr/>
        </p:nvSpPr>
        <p:spPr>
          <a:xfrm>
            <a:off x="3218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2" name="Google Shape;1462;p109"/>
          <p:cNvSpPr/>
          <p:nvPr/>
        </p:nvSpPr>
        <p:spPr>
          <a:xfrm>
            <a:off x="3721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3" name="Google Shape;1463;p109"/>
          <p:cNvSpPr/>
          <p:nvPr/>
        </p:nvSpPr>
        <p:spPr>
          <a:xfrm>
            <a:off x="4223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4" name="Google Shape;1464;p109"/>
          <p:cNvSpPr/>
          <p:nvPr/>
        </p:nvSpPr>
        <p:spPr>
          <a:xfrm>
            <a:off x="4726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5" name="Google Shape;1465;p109"/>
          <p:cNvSpPr/>
          <p:nvPr/>
        </p:nvSpPr>
        <p:spPr>
          <a:xfrm>
            <a:off x="5229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6" name="Google Shape;1466;p109"/>
          <p:cNvSpPr/>
          <p:nvPr/>
        </p:nvSpPr>
        <p:spPr>
          <a:xfrm>
            <a:off x="5732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7" name="Google Shape;1467;p109"/>
          <p:cNvSpPr/>
          <p:nvPr/>
        </p:nvSpPr>
        <p:spPr>
          <a:xfrm>
            <a:off x="6235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8" name="Google Shape;1468;p109"/>
          <p:cNvSpPr/>
          <p:nvPr/>
        </p:nvSpPr>
        <p:spPr>
          <a:xfrm>
            <a:off x="6737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9" name="Google Shape;1469;p109"/>
          <p:cNvSpPr/>
          <p:nvPr/>
        </p:nvSpPr>
        <p:spPr>
          <a:xfrm>
            <a:off x="7240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0" name="Google Shape;1470;p109"/>
          <p:cNvSpPr/>
          <p:nvPr/>
        </p:nvSpPr>
        <p:spPr>
          <a:xfrm>
            <a:off x="2715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1" name="Google Shape;1471;p109"/>
          <p:cNvSpPr/>
          <p:nvPr/>
        </p:nvSpPr>
        <p:spPr>
          <a:xfrm>
            <a:off x="3218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2" name="Google Shape;1472;p109"/>
          <p:cNvSpPr/>
          <p:nvPr/>
        </p:nvSpPr>
        <p:spPr>
          <a:xfrm>
            <a:off x="3721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3" name="Google Shape;1473;p109"/>
          <p:cNvSpPr/>
          <p:nvPr/>
        </p:nvSpPr>
        <p:spPr>
          <a:xfrm>
            <a:off x="4223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4" name="Google Shape;1474;p109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5" name="Google Shape;1475;p109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6" name="Google Shape;1476;p109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7" name="Google Shape;1477;p109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8" name="Google Shape;1478;p109"/>
          <p:cNvSpPr/>
          <p:nvPr/>
        </p:nvSpPr>
        <p:spPr>
          <a:xfrm>
            <a:off x="6737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9" name="Google Shape;1479;p109"/>
          <p:cNvSpPr/>
          <p:nvPr/>
        </p:nvSpPr>
        <p:spPr>
          <a:xfrm>
            <a:off x="7240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0" name="Google Shape;1480;p109"/>
          <p:cNvSpPr/>
          <p:nvPr/>
        </p:nvSpPr>
        <p:spPr>
          <a:xfrm>
            <a:off x="2715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1" name="Google Shape;1481;p109"/>
          <p:cNvSpPr/>
          <p:nvPr/>
        </p:nvSpPr>
        <p:spPr>
          <a:xfrm>
            <a:off x="3218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2" name="Google Shape;1482;p109"/>
          <p:cNvSpPr/>
          <p:nvPr/>
        </p:nvSpPr>
        <p:spPr>
          <a:xfrm>
            <a:off x="3721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3" name="Google Shape;1483;p109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4" name="Google Shape;1484;p109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5" name="Google Shape;1485;p109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6" name="Google Shape;1486;p109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7" name="Google Shape;1487;p109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8" name="Google Shape;1488;p109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9" name="Google Shape;1489;p109"/>
          <p:cNvSpPr/>
          <p:nvPr/>
        </p:nvSpPr>
        <p:spPr>
          <a:xfrm>
            <a:off x="7240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0" name="Google Shape;1490;p109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1" name="Google Shape;1491;p109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2" name="Google Shape;1492;p109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3" name="Google Shape;1493;p109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4" name="Google Shape;1494;p109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5" name="Google Shape;1495;p109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6" name="Google Shape;1496;p109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7" name="Google Shape;1497;p109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8" name="Google Shape;1498;p109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9" name="Google Shape;1499;p109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0" name="Google Shape;1500;p109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1" name="Google Shape;1501;p109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2" name="Google Shape;1502;p109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3" name="Google Shape;1503;p109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4" name="Google Shape;1504;p109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5" name="Google Shape;1505;p109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6" name="Google Shape;1506;p109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7" name="Google Shape;1507;p109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8" name="Google Shape;1508;p109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9" name="Google Shape;1509;p109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0" name="Google Shape;1510;p109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1" name="Google Shape;1511;p109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2" name="Google Shape;1512;p109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3" name="Google Shape;1513;p109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4" name="Google Shape;1514;p109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5" name="Google Shape;1515;p109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6" name="Google Shape;1516;p109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7" name="Google Shape;1517;p109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8" name="Google Shape;1518;p109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9" name="Google Shape;1519;p109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0" name="Google Shape;1520;p109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1" name="Google Shape;1521;p109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2" name="Google Shape;1522;p109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3" name="Google Shape;1523;p109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4" name="Google Shape;1524;p109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5" name="Google Shape;1525;p109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6" name="Google Shape;1526;p109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7" name="Google Shape;1527;p109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8" name="Google Shape;1528;p109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9" name="Google Shape;1529;p109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0" name="Google Shape;1530;p109"/>
          <p:cNvSpPr/>
          <p:nvPr/>
        </p:nvSpPr>
        <p:spPr>
          <a:xfrm>
            <a:off x="7743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1" name="Google Shape;1531;p109"/>
          <p:cNvSpPr/>
          <p:nvPr/>
        </p:nvSpPr>
        <p:spPr>
          <a:xfrm>
            <a:off x="8246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2" name="Google Shape;1532;p109"/>
          <p:cNvSpPr/>
          <p:nvPr/>
        </p:nvSpPr>
        <p:spPr>
          <a:xfrm>
            <a:off x="7743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3" name="Google Shape;1533;p109"/>
          <p:cNvSpPr/>
          <p:nvPr/>
        </p:nvSpPr>
        <p:spPr>
          <a:xfrm>
            <a:off x="8246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4" name="Google Shape;1534;p109"/>
          <p:cNvSpPr/>
          <p:nvPr/>
        </p:nvSpPr>
        <p:spPr>
          <a:xfrm>
            <a:off x="7743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5" name="Google Shape;1535;p109"/>
          <p:cNvSpPr/>
          <p:nvPr/>
        </p:nvSpPr>
        <p:spPr>
          <a:xfrm>
            <a:off x="8246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6" name="Google Shape;1536;p109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7" name="Google Shape;1537;p109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8" name="Google Shape;1538;p109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9" name="Google Shape;1539;p109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40" name="Google Shape;1540;p109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41" name="Google Shape;1541;p109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42" name="Google Shape;1542;p109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43" name="Google Shape;1543;p109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44" name="Google Shape;1544;p109"/>
          <p:cNvSpPr txBox="1"/>
          <p:nvPr/>
        </p:nvSpPr>
        <p:spPr>
          <a:xfrm>
            <a:off x="142750" y="16975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accent3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accent3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545" name="Google Shape;1545;p109"/>
          <p:cNvSpPr txBox="1"/>
          <p:nvPr/>
        </p:nvSpPr>
        <p:spPr>
          <a:xfrm>
            <a:off x="203025" y="4157350"/>
            <a:ext cx="1730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Depth Testing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6" name="Google Shape;1546;p109"/>
          <p:cNvSpPr/>
          <p:nvPr/>
        </p:nvSpPr>
        <p:spPr>
          <a:xfrm>
            <a:off x="2715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47" name="Google Shape;1547;p109"/>
          <p:cNvSpPr/>
          <p:nvPr/>
        </p:nvSpPr>
        <p:spPr>
          <a:xfrm>
            <a:off x="3218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48" name="Google Shape;1548;p109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49" name="Google Shape;1549;p109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50" name="Google Shape;1550;p109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51" name="Google Shape;1551;p109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52" name="Google Shape;1552;p109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53" name="Google Shape;1553;p109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54" name="Google Shape;1554;p109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55" name="Google Shape;1555;p109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56" name="Google Shape;1556;p109"/>
          <p:cNvSpPr/>
          <p:nvPr/>
        </p:nvSpPr>
        <p:spPr>
          <a:xfrm>
            <a:off x="7743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57" name="Google Shape;1557;p109"/>
          <p:cNvSpPr/>
          <p:nvPr/>
        </p:nvSpPr>
        <p:spPr>
          <a:xfrm>
            <a:off x="8246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110"/>
          <p:cNvSpPr/>
          <p:nvPr/>
        </p:nvSpPr>
        <p:spPr>
          <a:xfrm>
            <a:off x="2715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63" name="Google Shape;1563;p110"/>
          <p:cNvSpPr/>
          <p:nvPr/>
        </p:nvSpPr>
        <p:spPr>
          <a:xfrm>
            <a:off x="3218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64" name="Google Shape;1564;p110"/>
          <p:cNvSpPr/>
          <p:nvPr/>
        </p:nvSpPr>
        <p:spPr>
          <a:xfrm>
            <a:off x="3721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65" name="Google Shape;1565;p110"/>
          <p:cNvSpPr/>
          <p:nvPr/>
        </p:nvSpPr>
        <p:spPr>
          <a:xfrm>
            <a:off x="4223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66" name="Google Shape;1566;p110"/>
          <p:cNvSpPr/>
          <p:nvPr/>
        </p:nvSpPr>
        <p:spPr>
          <a:xfrm>
            <a:off x="4726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67" name="Google Shape;1567;p110"/>
          <p:cNvSpPr/>
          <p:nvPr/>
        </p:nvSpPr>
        <p:spPr>
          <a:xfrm>
            <a:off x="5229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68" name="Google Shape;1568;p110"/>
          <p:cNvSpPr/>
          <p:nvPr/>
        </p:nvSpPr>
        <p:spPr>
          <a:xfrm>
            <a:off x="5732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69" name="Google Shape;1569;p110"/>
          <p:cNvSpPr/>
          <p:nvPr/>
        </p:nvSpPr>
        <p:spPr>
          <a:xfrm>
            <a:off x="6235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0" name="Google Shape;1570;p110"/>
          <p:cNvSpPr/>
          <p:nvPr/>
        </p:nvSpPr>
        <p:spPr>
          <a:xfrm>
            <a:off x="6737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1" name="Google Shape;1571;p110"/>
          <p:cNvSpPr/>
          <p:nvPr/>
        </p:nvSpPr>
        <p:spPr>
          <a:xfrm>
            <a:off x="7240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2" name="Google Shape;1572;p110"/>
          <p:cNvSpPr/>
          <p:nvPr/>
        </p:nvSpPr>
        <p:spPr>
          <a:xfrm>
            <a:off x="2715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3" name="Google Shape;1573;p110"/>
          <p:cNvSpPr/>
          <p:nvPr/>
        </p:nvSpPr>
        <p:spPr>
          <a:xfrm>
            <a:off x="3218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4" name="Google Shape;1574;p110"/>
          <p:cNvSpPr/>
          <p:nvPr/>
        </p:nvSpPr>
        <p:spPr>
          <a:xfrm>
            <a:off x="3721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5" name="Google Shape;1575;p110"/>
          <p:cNvSpPr/>
          <p:nvPr/>
        </p:nvSpPr>
        <p:spPr>
          <a:xfrm>
            <a:off x="4223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6" name="Google Shape;1576;p110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7" name="Google Shape;1577;p110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8" name="Google Shape;1578;p110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9" name="Google Shape;1579;p110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0" name="Google Shape;1580;p110"/>
          <p:cNvSpPr/>
          <p:nvPr/>
        </p:nvSpPr>
        <p:spPr>
          <a:xfrm>
            <a:off x="6737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1" name="Google Shape;1581;p110"/>
          <p:cNvSpPr/>
          <p:nvPr/>
        </p:nvSpPr>
        <p:spPr>
          <a:xfrm>
            <a:off x="7240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2" name="Google Shape;1582;p110"/>
          <p:cNvSpPr/>
          <p:nvPr/>
        </p:nvSpPr>
        <p:spPr>
          <a:xfrm>
            <a:off x="2715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3" name="Google Shape;1583;p110"/>
          <p:cNvSpPr/>
          <p:nvPr/>
        </p:nvSpPr>
        <p:spPr>
          <a:xfrm>
            <a:off x="3218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4" name="Google Shape;1584;p110"/>
          <p:cNvSpPr/>
          <p:nvPr/>
        </p:nvSpPr>
        <p:spPr>
          <a:xfrm>
            <a:off x="3721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5" name="Google Shape;1585;p110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6" name="Google Shape;1586;p110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7" name="Google Shape;1587;p110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8" name="Google Shape;1588;p110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9" name="Google Shape;1589;p110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0" name="Google Shape;1590;p110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1" name="Google Shape;1591;p110"/>
          <p:cNvSpPr/>
          <p:nvPr/>
        </p:nvSpPr>
        <p:spPr>
          <a:xfrm>
            <a:off x="7240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2" name="Google Shape;1592;p110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3" name="Google Shape;1593;p110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4" name="Google Shape;1594;p110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5" name="Google Shape;1595;p110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6" name="Google Shape;1596;p110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7" name="Google Shape;1597;p110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8" name="Google Shape;1598;p110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9" name="Google Shape;1599;p110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0" name="Google Shape;1600;p110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1" name="Google Shape;1601;p110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2" name="Google Shape;1602;p110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3" name="Google Shape;1603;p110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4" name="Google Shape;1604;p110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5" name="Google Shape;1605;p110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6" name="Google Shape;1606;p110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7" name="Google Shape;1607;p110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8" name="Google Shape;1608;p110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9" name="Google Shape;1609;p110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0" name="Google Shape;1610;p110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1" name="Google Shape;1611;p110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2" name="Google Shape;1612;p110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3" name="Google Shape;1613;p110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4" name="Google Shape;1614;p110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5" name="Google Shape;1615;p110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6" name="Google Shape;1616;p110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7" name="Google Shape;1617;p110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8" name="Google Shape;1618;p110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9" name="Google Shape;1619;p110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0" name="Google Shape;1620;p110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1" name="Google Shape;1621;p110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2" name="Google Shape;1622;p110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3" name="Google Shape;1623;p110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4" name="Google Shape;1624;p110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5" name="Google Shape;1625;p110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6" name="Google Shape;1626;p110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7" name="Google Shape;1627;p110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8" name="Google Shape;1628;p110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9" name="Google Shape;1629;p110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0" name="Google Shape;1630;p110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1" name="Google Shape;1631;p110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2" name="Google Shape;1632;p110"/>
          <p:cNvSpPr/>
          <p:nvPr/>
        </p:nvSpPr>
        <p:spPr>
          <a:xfrm>
            <a:off x="7743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3" name="Google Shape;1633;p110"/>
          <p:cNvSpPr/>
          <p:nvPr/>
        </p:nvSpPr>
        <p:spPr>
          <a:xfrm>
            <a:off x="8246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4" name="Google Shape;1634;p110"/>
          <p:cNvSpPr/>
          <p:nvPr/>
        </p:nvSpPr>
        <p:spPr>
          <a:xfrm>
            <a:off x="7743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5" name="Google Shape;1635;p110"/>
          <p:cNvSpPr/>
          <p:nvPr/>
        </p:nvSpPr>
        <p:spPr>
          <a:xfrm>
            <a:off x="8246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6" name="Google Shape;1636;p110"/>
          <p:cNvSpPr/>
          <p:nvPr/>
        </p:nvSpPr>
        <p:spPr>
          <a:xfrm>
            <a:off x="7743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7" name="Google Shape;1637;p110"/>
          <p:cNvSpPr/>
          <p:nvPr/>
        </p:nvSpPr>
        <p:spPr>
          <a:xfrm>
            <a:off x="8246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8" name="Google Shape;1638;p110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9" name="Google Shape;1639;p110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40" name="Google Shape;1640;p110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41" name="Google Shape;1641;p110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42" name="Google Shape;1642;p110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43" name="Google Shape;1643;p110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44" name="Google Shape;1644;p110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45" name="Google Shape;1645;p110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46" name="Google Shape;1646;p110"/>
          <p:cNvSpPr txBox="1"/>
          <p:nvPr/>
        </p:nvSpPr>
        <p:spPr>
          <a:xfrm>
            <a:off x="142750" y="16975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accent3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accent3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647" name="Google Shape;1647;p110"/>
          <p:cNvSpPr txBox="1"/>
          <p:nvPr/>
        </p:nvSpPr>
        <p:spPr>
          <a:xfrm>
            <a:off x="203025" y="4157350"/>
            <a:ext cx="1730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Depth Testing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8" name="Google Shape;1648;p110"/>
          <p:cNvSpPr/>
          <p:nvPr/>
        </p:nvSpPr>
        <p:spPr>
          <a:xfrm>
            <a:off x="2715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49" name="Google Shape;1649;p110"/>
          <p:cNvSpPr/>
          <p:nvPr/>
        </p:nvSpPr>
        <p:spPr>
          <a:xfrm>
            <a:off x="3218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0" name="Google Shape;1650;p110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1" name="Google Shape;1651;p110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2" name="Google Shape;1652;p110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3" name="Google Shape;1653;p110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4" name="Google Shape;1654;p110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5" name="Google Shape;1655;p110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6" name="Google Shape;1656;p110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7" name="Google Shape;1657;p110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8" name="Google Shape;1658;p110"/>
          <p:cNvSpPr/>
          <p:nvPr/>
        </p:nvSpPr>
        <p:spPr>
          <a:xfrm>
            <a:off x="7743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9" name="Google Shape;1659;p110"/>
          <p:cNvSpPr/>
          <p:nvPr/>
        </p:nvSpPr>
        <p:spPr>
          <a:xfrm>
            <a:off x="8246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60" name="Google Shape;1660;p110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61" name="Google Shape;1661;p110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62" name="Google Shape;1662;p110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63" name="Google Shape;1663;p110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64" name="Google Shape;1664;p110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65" name="Google Shape;1665;p110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111"/>
          <p:cNvSpPr/>
          <p:nvPr/>
        </p:nvSpPr>
        <p:spPr>
          <a:xfrm>
            <a:off x="2715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1" name="Google Shape;1671;p111"/>
          <p:cNvSpPr/>
          <p:nvPr/>
        </p:nvSpPr>
        <p:spPr>
          <a:xfrm>
            <a:off x="3218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2" name="Google Shape;1672;p111"/>
          <p:cNvSpPr/>
          <p:nvPr/>
        </p:nvSpPr>
        <p:spPr>
          <a:xfrm>
            <a:off x="3721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3" name="Google Shape;1673;p111"/>
          <p:cNvSpPr/>
          <p:nvPr/>
        </p:nvSpPr>
        <p:spPr>
          <a:xfrm>
            <a:off x="4223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4" name="Google Shape;1674;p111"/>
          <p:cNvSpPr/>
          <p:nvPr/>
        </p:nvSpPr>
        <p:spPr>
          <a:xfrm>
            <a:off x="4726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5" name="Google Shape;1675;p111"/>
          <p:cNvSpPr/>
          <p:nvPr/>
        </p:nvSpPr>
        <p:spPr>
          <a:xfrm>
            <a:off x="5229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6" name="Google Shape;1676;p111"/>
          <p:cNvSpPr/>
          <p:nvPr/>
        </p:nvSpPr>
        <p:spPr>
          <a:xfrm>
            <a:off x="5732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7" name="Google Shape;1677;p111"/>
          <p:cNvSpPr/>
          <p:nvPr/>
        </p:nvSpPr>
        <p:spPr>
          <a:xfrm>
            <a:off x="6235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8" name="Google Shape;1678;p111"/>
          <p:cNvSpPr/>
          <p:nvPr/>
        </p:nvSpPr>
        <p:spPr>
          <a:xfrm>
            <a:off x="6737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9" name="Google Shape;1679;p111"/>
          <p:cNvSpPr/>
          <p:nvPr/>
        </p:nvSpPr>
        <p:spPr>
          <a:xfrm>
            <a:off x="7240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0" name="Google Shape;1680;p111"/>
          <p:cNvSpPr/>
          <p:nvPr/>
        </p:nvSpPr>
        <p:spPr>
          <a:xfrm>
            <a:off x="2715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1" name="Google Shape;1681;p111"/>
          <p:cNvSpPr/>
          <p:nvPr/>
        </p:nvSpPr>
        <p:spPr>
          <a:xfrm>
            <a:off x="3218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2" name="Google Shape;1682;p111"/>
          <p:cNvSpPr/>
          <p:nvPr/>
        </p:nvSpPr>
        <p:spPr>
          <a:xfrm>
            <a:off x="3721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3" name="Google Shape;1683;p111"/>
          <p:cNvSpPr/>
          <p:nvPr/>
        </p:nvSpPr>
        <p:spPr>
          <a:xfrm>
            <a:off x="4223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4" name="Google Shape;1684;p111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5" name="Google Shape;1685;p111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6" name="Google Shape;1686;p111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7" name="Google Shape;1687;p111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8" name="Google Shape;1688;p111"/>
          <p:cNvSpPr/>
          <p:nvPr/>
        </p:nvSpPr>
        <p:spPr>
          <a:xfrm>
            <a:off x="6737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9" name="Google Shape;1689;p111"/>
          <p:cNvSpPr/>
          <p:nvPr/>
        </p:nvSpPr>
        <p:spPr>
          <a:xfrm>
            <a:off x="7240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0" name="Google Shape;1690;p111"/>
          <p:cNvSpPr/>
          <p:nvPr/>
        </p:nvSpPr>
        <p:spPr>
          <a:xfrm>
            <a:off x="2715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1" name="Google Shape;1691;p111"/>
          <p:cNvSpPr/>
          <p:nvPr/>
        </p:nvSpPr>
        <p:spPr>
          <a:xfrm>
            <a:off x="3218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2" name="Google Shape;1692;p111"/>
          <p:cNvSpPr/>
          <p:nvPr/>
        </p:nvSpPr>
        <p:spPr>
          <a:xfrm>
            <a:off x="3721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3" name="Google Shape;1693;p111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4" name="Google Shape;1694;p111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5" name="Google Shape;1695;p111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6" name="Google Shape;1696;p111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7" name="Google Shape;1697;p111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8" name="Google Shape;1698;p111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9" name="Google Shape;1699;p111"/>
          <p:cNvSpPr/>
          <p:nvPr/>
        </p:nvSpPr>
        <p:spPr>
          <a:xfrm>
            <a:off x="7240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0" name="Google Shape;1700;p111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1" name="Google Shape;1701;p111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2" name="Google Shape;1702;p111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3" name="Google Shape;1703;p111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4" name="Google Shape;1704;p111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5" name="Google Shape;1705;p111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6" name="Google Shape;1706;p111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7" name="Google Shape;1707;p111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8" name="Google Shape;1708;p111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9" name="Google Shape;1709;p111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0" name="Google Shape;1710;p111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1" name="Google Shape;1711;p111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2" name="Google Shape;1712;p111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3" name="Google Shape;1713;p111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4" name="Google Shape;1714;p111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5" name="Google Shape;1715;p111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6" name="Google Shape;1716;p111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7" name="Google Shape;1717;p111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8" name="Google Shape;1718;p111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9" name="Google Shape;1719;p111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0" name="Google Shape;1720;p111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1" name="Google Shape;1721;p111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2" name="Google Shape;1722;p111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3" name="Google Shape;1723;p111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4" name="Google Shape;1724;p111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5" name="Google Shape;1725;p111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6" name="Google Shape;1726;p111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7" name="Google Shape;1727;p111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8" name="Google Shape;1728;p111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9" name="Google Shape;1729;p111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0" name="Google Shape;1730;p111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1" name="Google Shape;1731;p111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2" name="Google Shape;1732;p111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3" name="Google Shape;1733;p111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4" name="Google Shape;1734;p111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5" name="Google Shape;1735;p111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6" name="Google Shape;1736;p111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7" name="Google Shape;1737;p111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8" name="Google Shape;1738;p111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9" name="Google Shape;1739;p111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0" name="Google Shape;1740;p111"/>
          <p:cNvSpPr/>
          <p:nvPr/>
        </p:nvSpPr>
        <p:spPr>
          <a:xfrm>
            <a:off x="7743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1" name="Google Shape;1741;p111"/>
          <p:cNvSpPr/>
          <p:nvPr/>
        </p:nvSpPr>
        <p:spPr>
          <a:xfrm>
            <a:off x="8246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2" name="Google Shape;1742;p111"/>
          <p:cNvSpPr/>
          <p:nvPr/>
        </p:nvSpPr>
        <p:spPr>
          <a:xfrm>
            <a:off x="7743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3" name="Google Shape;1743;p111"/>
          <p:cNvSpPr/>
          <p:nvPr/>
        </p:nvSpPr>
        <p:spPr>
          <a:xfrm>
            <a:off x="8246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4" name="Google Shape;1744;p111"/>
          <p:cNvSpPr/>
          <p:nvPr/>
        </p:nvSpPr>
        <p:spPr>
          <a:xfrm>
            <a:off x="7743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5" name="Google Shape;1745;p111"/>
          <p:cNvSpPr/>
          <p:nvPr/>
        </p:nvSpPr>
        <p:spPr>
          <a:xfrm>
            <a:off x="8246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6" name="Google Shape;1746;p111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7" name="Google Shape;1747;p111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8" name="Google Shape;1748;p111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9" name="Google Shape;1749;p111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50" name="Google Shape;1750;p111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51" name="Google Shape;1751;p111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52" name="Google Shape;1752;p111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53" name="Google Shape;1753;p111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54" name="Google Shape;1754;p111"/>
          <p:cNvSpPr txBox="1"/>
          <p:nvPr/>
        </p:nvSpPr>
        <p:spPr>
          <a:xfrm>
            <a:off x="142750" y="16975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accent3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accent3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755" name="Google Shape;1755;p111"/>
          <p:cNvSpPr txBox="1"/>
          <p:nvPr/>
        </p:nvSpPr>
        <p:spPr>
          <a:xfrm>
            <a:off x="203025" y="4157350"/>
            <a:ext cx="1730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Depth Testing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6" name="Google Shape;1756;p111"/>
          <p:cNvSpPr/>
          <p:nvPr/>
        </p:nvSpPr>
        <p:spPr>
          <a:xfrm>
            <a:off x="2715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57" name="Google Shape;1757;p111"/>
          <p:cNvSpPr/>
          <p:nvPr/>
        </p:nvSpPr>
        <p:spPr>
          <a:xfrm>
            <a:off x="3218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58" name="Google Shape;1758;p111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59" name="Google Shape;1759;p111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0" name="Google Shape;1760;p111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1" name="Google Shape;1761;p111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2" name="Google Shape;1762;p111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3" name="Google Shape;1763;p111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4" name="Google Shape;1764;p111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5" name="Google Shape;1765;p111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6" name="Google Shape;1766;p111"/>
          <p:cNvSpPr/>
          <p:nvPr/>
        </p:nvSpPr>
        <p:spPr>
          <a:xfrm>
            <a:off x="7743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7" name="Google Shape;1767;p111"/>
          <p:cNvSpPr/>
          <p:nvPr/>
        </p:nvSpPr>
        <p:spPr>
          <a:xfrm>
            <a:off x="8246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</TotalTime>
  <Words>4658</Words>
  <Application>Microsoft Office PowerPoint</Application>
  <PresentationFormat>On-screen Show (16:9)</PresentationFormat>
  <Paragraphs>1669</Paragraphs>
  <Slides>138</Slides>
  <Notes>137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138</vt:i4>
      </vt:variant>
    </vt:vector>
  </HeadingPairs>
  <TitlesOfParts>
    <vt:vector size="146" baseType="lpstr">
      <vt:lpstr>Arial</vt:lpstr>
      <vt:lpstr>Lato Black</vt:lpstr>
      <vt:lpstr>Roboto Mono SemiBold</vt:lpstr>
      <vt:lpstr>Raleway</vt:lpstr>
      <vt:lpstr>Lato</vt:lpstr>
      <vt:lpstr>Courier New</vt:lpstr>
      <vt:lpstr>Roboto Mono</vt:lpstr>
      <vt:lpstr>Streamline</vt:lpstr>
      <vt:lpstr>Computer Graphics labs</vt:lpstr>
      <vt:lpstr>Quick 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represent Transformations?</vt:lpstr>
      <vt:lpstr>PowerPoint Presentation</vt:lpstr>
      <vt:lpstr>PowerPoint Presentation</vt:lpstr>
      <vt:lpstr>WHAT ABOUT ROTATION?</vt:lpstr>
      <vt:lpstr>Euler Angles</vt:lpstr>
      <vt:lpstr>PowerPoint Presentation</vt:lpstr>
      <vt:lpstr>Euler Angles</vt:lpstr>
      <vt:lpstr>Axis-Angle Representation</vt:lpstr>
      <vt:lpstr>PowerPoint Presentation</vt:lpstr>
      <vt:lpstr>Axis-Angle Representation</vt:lpstr>
      <vt:lpstr>Quaternion</vt:lpstr>
      <vt:lpstr>Axis-Angle to Quaternion</vt:lpstr>
      <vt:lpstr>PowerPoint Presentation</vt:lpstr>
      <vt:lpstr>Quaternion</vt:lpstr>
      <vt:lpstr>Most common order of TRS</vt:lpstr>
      <vt:lpstr>What if we want Shearing for example?</vt:lpstr>
      <vt:lpstr>Let’s talk about Spaces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talk about Cameras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But our objects are still 3D but our screen is 2D.</vt:lpstr>
      <vt:lpstr>PowerPoint Presentation</vt:lpstr>
      <vt:lpstr>The most popular projections for Cameras</vt:lpstr>
      <vt:lpstr>Orthographic Projection</vt:lpstr>
      <vt:lpstr>PowerPoint Presentation</vt:lpstr>
      <vt:lpstr>PowerPoint Presentation</vt:lpstr>
      <vt:lpstr>PowerPoint Presentation</vt:lpstr>
      <vt:lpstr>Perspective Projection</vt:lpstr>
      <vt:lpstr>PowerPoint Presentation</vt:lpstr>
      <vt:lpstr>PowerPoint Presentation</vt:lpstr>
      <vt:lpstr>Field of View Angle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Perspective Correct Barycentric Interpolation</vt:lpstr>
      <vt:lpstr>PowerPoint Presentation</vt:lpstr>
      <vt:lpstr>PowerPoint Presentation</vt:lpstr>
      <vt:lpstr>PowerPoint Presentation</vt:lpstr>
      <vt:lpstr>Now we no longer need W. But what about Z?</vt:lpstr>
      <vt:lpstr>PowerPoint Presentation</vt:lpstr>
      <vt:lpstr>PowerPoint Presentation</vt:lpstr>
      <vt:lpstr>PowerPoint Presentation</vt:lpstr>
      <vt:lpstr>PowerPoint Presentation</vt:lpstr>
      <vt:lpstr>Depth Buffer (Z-Buffer)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Z-Fighting</vt:lpstr>
      <vt:lpstr>PowerPoint Presentation</vt:lpstr>
      <vt:lpstr>How to solve Z-Fighting?</vt:lpstr>
      <vt:lpstr>Back Face Culling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Scene 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Wait… Do I need to refer everything back to the Universe?</vt:lpstr>
      <vt:lpstr>Of course not. Pick any space to be your root world space and refer everything to it.</vt:lpstr>
      <vt:lpstr>Scene Graphs</vt:lpstr>
      <vt:lpstr>PowerPoint Presentation</vt:lpstr>
      <vt:lpstr>PowerPoint Presentation</vt:lpstr>
      <vt:lpstr>PROJECT PHASE 2</vt:lpstr>
      <vt:lpstr>Entity Component System (ECS)</vt:lpstr>
      <vt:lpstr>What’s wrong with Inheritance?</vt:lpstr>
      <vt:lpstr>PowerPoint Presentation</vt:lpstr>
      <vt:lpstr>PowerPoint Presentation</vt:lpstr>
      <vt:lpstr>PowerPoint Presentation</vt:lpstr>
      <vt:lpstr>PowerPoint Presentation</vt:lpstr>
      <vt:lpstr>Composition Over Inheritance</vt:lpstr>
      <vt:lpstr>PowerPoint Presentation</vt:lpstr>
      <vt:lpstr>Entity Component (EC)</vt:lpstr>
      <vt:lpstr>Entity Component System (ECS)</vt:lpstr>
      <vt:lpstr>Serialization</vt:lpstr>
      <vt:lpstr>Deserialization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 labs</dc:title>
  <cp:lastModifiedBy>Basma Hatem Farid Ahmed Elhoseny</cp:lastModifiedBy>
  <cp:revision>8</cp:revision>
  <dcterms:modified xsi:type="dcterms:W3CDTF">2023-05-06T23:33:55Z</dcterms:modified>
</cp:coreProperties>
</file>